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343" r:id="rId3"/>
    <p:sldId id="329" r:id="rId4"/>
    <p:sldId id="349" r:id="rId5"/>
    <p:sldId id="361" r:id="rId6"/>
    <p:sldId id="312" r:id="rId7"/>
    <p:sldId id="334" r:id="rId8"/>
    <p:sldId id="330" r:id="rId9"/>
    <p:sldId id="331" r:id="rId10"/>
    <p:sldId id="382" r:id="rId11"/>
    <p:sldId id="333" r:id="rId12"/>
    <p:sldId id="387" r:id="rId13"/>
    <p:sldId id="388" r:id="rId14"/>
    <p:sldId id="389" r:id="rId15"/>
    <p:sldId id="390" r:id="rId16"/>
    <p:sldId id="413" r:id="rId17"/>
    <p:sldId id="407" r:id="rId18"/>
    <p:sldId id="417" r:id="rId19"/>
    <p:sldId id="392" r:id="rId20"/>
    <p:sldId id="393" r:id="rId21"/>
    <p:sldId id="394" r:id="rId22"/>
    <p:sldId id="395" r:id="rId23"/>
    <p:sldId id="397" r:id="rId24"/>
    <p:sldId id="408" r:id="rId25"/>
    <p:sldId id="400" r:id="rId26"/>
    <p:sldId id="402" r:id="rId27"/>
    <p:sldId id="404" r:id="rId28"/>
    <p:sldId id="405" r:id="rId29"/>
    <p:sldId id="406" r:id="rId30"/>
    <p:sldId id="411" r:id="rId31"/>
    <p:sldId id="336" r:id="rId32"/>
    <p:sldId id="337" r:id="rId33"/>
    <p:sldId id="338" r:id="rId34"/>
    <p:sldId id="344" r:id="rId35"/>
    <p:sldId id="342" r:id="rId36"/>
    <p:sldId id="345" r:id="rId37"/>
    <p:sldId id="373" r:id="rId38"/>
    <p:sldId id="291" r:id="rId39"/>
    <p:sldId id="592" r:id="rId40"/>
    <p:sldId id="594" r:id="rId41"/>
    <p:sldId id="593" r:id="rId42"/>
    <p:sldId id="599" r:id="rId43"/>
    <p:sldId id="600" r:id="rId44"/>
    <p:sldId id="603" r:id="rId45"/>
    <p:sldId id="604" r:id="rId46"/>
    <p:sldId id="606" r:id="rId47"/>
    <p:sldId id="607" r:id="rId48"/>
    <p:sldId id="608" r:id="rId49"/>
    <p:sldId id="609" r:id="rId50"/>
    <p:sldId id="610" r:id="rId51"/>
    <p:sldId id="611" r:id="rId52"/>
    <p:sldId id="271" r:id="rId53"/>
    <p:sldId id="285" r:id="rId54"/>
    <p:sldId id="292" r:id="rId55"/>
    <p:sldId id="613" r:id="rId56"/>
    <p:sldId id="353" r:id="rId57"/>
    <p:sldId id="348" r:id="rId58"/>
    <p:sldId id="351" r:id="rId59"/>
    <p:sldId id="614" r:id="rId60"/>
    <p:sldId id="461" r:id="rId61"/>
    <p:sldId id="467" r:id="rId62"/>
    <p:sldId id="615" r:id="rId63"/>
    <p:sldId id="616" r:id="rId64"/>
    <p:sldId id="617" r:id="rId65"/>
    <p:sldId id="618" r:id="rId66"/>
    <p:sldId id="619" r:id="rId67"/>
    <p:sldId id="620" r:id="rId68"/>
    <p:sldId id="360" r:id="rId69"/>
    <p:sldId id="472" r:id="rId70"/>
    <p:sldId id="354" r:id="rId71"/>
    <p:sldId id="359" r:id="rId72"/>
    <p:sldId id="356" r:id="rId73"/>
    <p:sldId id="370" r:id="rId74"/>
    <p:sldId id="466" r:id="rId75"/>
    <p:sldId id="432" r:id="rId76"/>
    <p:sldId id="446" r:id="rId77"/>
    <p:sldId id="435" r:id="rId78"/>
    <p:sldId id="447" r:id="rId79"/>
    <p:sldId id="437" r:id="rId80"/>
    <p:sldId id="438" r:id="rId81"/>
    <p:sldId id="439" r:id="rId82"/>
    <p:sldId id="440" r:id="rId83"/>
    <p:sldId id="441" r:id="rId84"/>
    <p:sldId id="442" r:id="rId85"/>
    <p:sldId id="443" r:id="rId86"/>
    <p:sldId id="444" r:id="rId87"/>
    <p:sldId id="445" r:id="rId88"/>
    <p:sldId id="463" r:id="rId89"/>
    <p:sldId id="368" r:id="rId90"/>
    <p:sldId id="462" r:id="rId91"/>
    <p:sldId id="363" r:id="rId92"/>
    <p:sldId id="423" r:id="rId93"/>
    <p:sldId id="471" r:id="rId94"/>
    <p:sldId id="421" r:id="rId95"/>
    <p:sldId id="621" r:id="rId96"/>
    <p:sldId id="375" r:id="rId97"/>
    <p:sldId id="376" r:id="rId98"/>
    <p:sldId id="430" r:id="rId99"/>
    <p:sldId id="372" r:id="rId100"/>
    <p:sldId id="377" r:id="rId101"/>
    <p:sldId id="378" r:id="rId102"/>
    <p:sldId id="464" r:id="rId103"/>
    <p:sldId id="449" r:id="rId104"/>
    <p:sldId id="448" r:id="rId105"/>
    <p:sldId id="622" r:id="rId106"/>
    <p:sldId id="623" r:id="rId107"/>
    <p:sldId id="624" r:id="rId108"/>
    <p:sldId id="625" r:id="rId109"/>
    <p:sldId id="626" r:id="rId110"/>
    <p:sldId id="627" r:id="rId111"/>
    <p:sldId id="628" r:id="rId112"/>
    <p:sldId id="629" r:id="rId113"/>
    <p:sldId id="630" r:id="rId114"/>
    <p:sldId id="631" r:id="rId115"/>
    <p:sldId id="632" r:id="rId116"/>
    <p:sldId id="633" r:id="rId117"/>
    <p:sldId id="634" r:id="rId118"/>
    <p:sldId id="635" r:id="rId119"/>
    <p:sldId id="636" r:id="rId120"/>
    <p:sldId id="637" r:id="rId121"/>
    <p:sldId id="638" r:id="rId122"/>
    <p:sldId id="639" r:id="rId123"/>
    <p:sldId id="640" r:id="rId124"/>
    <p:sldId id="641" r:id="rId125"/>
    <p:sldId id="642" r:id="rId126"/>
    <p:sldId id="643" r:id="rId127"/>
    <p:sldId id="644" r:id="rId128"/>
    <p:sldId id="645" r:id="rId129"/>
    <p:sldId id="646" r:id="rId130"/>
    <p:sldId id="647" r:id="rId131"/>
    <p:sldId id="648" r:id="rId132"/>
    <p:sldId id="649" r:id="rId133"/>
    <p:sldId id="650" r:id="rId134"/>
    <p:sldId id="651" r:id="rId135"/>
    <p:sldId id="652" r:id="rId136"/>
    <p:sldId id="653" r:id="rId137"/>
    <p:sldId id="654" r:id="rId138"/>
    <p:sldId id="655" r:id="rId139"/>
    <p:sldId id="656" r:id="rId140"/>
    <p:sldId id="657" r:id="rId141"/>
    <p:sldId id="658" r:id="rId142"/>
    <p:sldId id="659" r:id="rId143"/>
    <p:sldId id="660" r:id="rId144"/>
    <p:sldId id="661" r:id="rId145"/>
    <p:sldId id="662" r:id="rId146"/>
    <p:sldId id="663" r:id="rId147"/>
    <p:sldId id="664" r:id="rId148"/>
    <p:sldId id="367" r:id="rId149"/>
    <p:sldId id="366" r:id="rId150"/>
    <p:sldId id="450" r:id="rId151"/>
    <p:sldId id="418" r:id="rId152"/>
    <p:sldId id="427" r:id="rId153"/>
    <p:sldId id="456" r:id="rId154"/>
    <p:sldId id="460" r:id="rId155"/>
    <p:sldId id="426"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FD05C9-656D-44DF-B2B6-143510404AA9}" v="13" dt="2020-12-07T06:44:39.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napToGrid="0">
      <p:cViewPr varScale="1">
        <p:scale>
          <a:sx n="130" d="100"/>
          <a:sy n="130" d="100"/>
        </p:scale>
        <p:origin x="180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CDFD05C9-656D-44DF-B2B6-143510404AA9}"/>
    <pc:docChg chg="undo custSel mod addSld delSld modSld">
      <pc:chgData name="Rob Sewell" userId="c802df42025d5e1f" providerId="LiveId" clId="{CDFD05C9-656D-44DF-B2B6-143510404AA9}" dt="2020-12-07T06:44:39.682" v="79" actId="27636"/>
      <pc:docMkLst>
        <pc:docMk/>
      </pc:docMkLst>
      <pc:sldChg chg="modSp add mod setBg">
        <pc:chgData name="Rob Sewell" userId="c802df42025d5e1f" providerId="LiveId" clId="{CDFD05C9-656D-44DF-B2B6-143510404AA9}" dt="2020-12-07T06:30:14.429" v="3" actId="27636"/>
        <pc:sldMkLst>
          <pc:docMk/>
          <pc:sldMk cId="2631945306" sldId="329"/>
        </pc:sldMkLst>
        <pc:spChg chg="mod">
          <ac:chgData name="Rob Sewell" userId="c802df42025d5e1f" providerId="LiveId" clId="{CDFD05C9-656D-44DF-B2B6-143510404AA9}" dt="2020-12-07T06:30:14.429" v="3" actId="27636"/>
          <ac:spMkLst>
            <pc:docMk/>
            <pc:sldMk cId="2631945306" sldId="329"/>
            <ac:spMk id="6" creationId="{67CDD28B-880D-224A-B5B7-220E5C3ED050}"/>
          </ac:spMkLst>
        </pc:spChg>
        <pc:spChg chg="mod">
          <ac:chgData name="Rob Sewell" userId="c802df42025d5e1f" providerId="LiveId" clId="{CDFD05C9-656D-44DF-B2B6-143510404AA9}" dt="2020-12-07T06:30:14.426" v="1" actId="27636"/>
          <ac:spMkLst>
            <pc:docMk/>
            <pc:sldMk cId="2631945306" sldId="329"/>
            <ac:spMk id="8" creationId="{5A531B36-7C51-6941-872A-82A556767154}"/>
          </ac:spMkLst>
        </pc:spChg>
        <pc:spChg chg="mod">
          <ac:chgData name="Rob Sewell" userId="c802df42025d5e1f" providerId="LiveId" clId="{CDFD05C9-656D-44DF-B2B6-143510404AA9}" dt="2020-12-07T06:30:14.428" v="2" actId="27636"/>
          <ac:spMkLst>
            <pc:docMk/>
            <pc:sldMk cId="2631945306" sldId="329"/>
            <ac:spMk id="9" creationId="{859341DD-E3D0-8A48-8284-8EF6933ED0BD}"/>
          </ac:spMkLst>
        </pc:spChg>
      </pc:sldChg>
      <pc:sldChg chg="addSp delSp modSp add mod modClrScheme chgLayout">
        <pc:chgData name="Rob Sewell" userId="c802df42025d5e1f" providerId="LiveId" clId="{CDFD05C9-656D-44DF-B2B6-143510404AA9}" dt="2020-12-07T06:32:00.144" v="48" actId="5793"/>
        <pc:sldMkLst>
          <pc:docMk/>
          <pc:sldMk cId="1798507772" sldId="343"/>
        </pc:sldMkLst>
        <pc:spChg chg="del mod ord">
          <ac:chgData name="Rob Sewell" userId="c802df42025d5e1f" providerId="LiveId" clId="{CDFD05C9-656D-44DF-B2B6-143510404AA9}" dt="2020-12-07T06:30:47.610" v="10" actId="478"/>
          <ac:spMkLst>
            <pc:docMk/>
            <pc:sldMk cId="1798507772" sldId="343"/>
            <ac:spMk id="2" creationId="{30B770CE-3AD2-2D48-8C7B-F26D812EFEF9}"/>
          </ac:spMkLst>
        </pc:spChg>
        <pc:spChg chg="del mod ord">
          <ac:chgData name="Rob Sewell" userId="c802df42025d5e1f" providerId="LiveId" clId="{CDFD05C9-656D-44DF-B2B6-143510404AA9}" dt="2020-12-07T06:30:50.637" v="12" actId="478"/>
          <ac:spMkLst>
            <pc:docMk/>
            <pc:sldMk cId="1798507772" sldId="343"/>
            <ac:spMk id="3" creationId="{5A7296E9-8CA3-934E-A079-3869DD5ADBBD}"/>
          </ac:spMkLst>
        </pc:spChg>
        <pc:spChg chg="del mod ord">
          <ac:chgData name="Rob Sewell" userId="c802df42025d5e1f" providerId="LiveId" clId="{CDFD05C9-656D-44DF-B2B6-143510404AA9}" dt="2020-12-07T06:30:42.723" v="8" actId="478"/>
          <ac:spMkLst>
            <pc:docMk/>
            <pc:sldMk cId="1798507772" sldId="343"/>
            <ac:spMk id="4" creationId="{AEAFC22A-6496-E745-A231-543E4C153F7C}"/>
          </ac:spMkLst>
        </pc:spChg>
        <pc:spChg chg="add del mod">
          <ac:chgData name="Rob Sewell" userId="c802df42025d5e1f" providerId="LiveId" clId="{CDFD05C9-656D-44DF-B2B6-143510404AA9}" dt="2020-12-07T06:30:44.176" v="9" actId="478"/>
          <ac:spMkLst>
            <pc:docMk/>
            <pc:sldMk cId="1798507772" sldId="343"/>
            <ac:spMk id="6" creationId="{D13C88A9-4D12-44D3-B8B3-E3E41F691B86}"/>
          </ac:spMkLst>
        </pc:spChg>
        <pc:spChg chg="add del mod">
          <ac:chgData name="Rob Sewell" userId="c802df42025d5e1f" providerId="LiveId" clId="{CDFD05C9-656D-44DF-B2B6-143510404AA9}" dt="2020-12-07T06:30:48.995" v="11" actId="478"/>
          <ac:spMkLst>
            <pc:docMk/>
            <pc:sldMk cId="1798507772" sldId="343"/>
            <ac:spMk id="8" creationId="{0A48D792-B964-46A7-BCD2-19617D657DC8}"/>
          </ac:spMkLst>
        </pc:spChg>
        <pc:spChg chg="add mod">
          <ac:chgData name="Rob Sewell" userId="c802df42025d5e1f" providerId="LiveId" clId="{CDFD05C9-656D-44DF-B2B6-143510404AA9}" dt="2020-12-07T06:31:52.189" v="46" actId="403"/>
          <ac:spMkLst>
            <pc:docMk/>
            <pc:sldMk cId="1798507772" sldId="343"/>
            <ac:spMk id="9" creationId="{5A2F3A73-8FF6-46BA-BFFB-E33A5CB0ECA6}"/>
          </ac:spMkLst>
        </pc:spChg>
        <pc:spChg chg="add mod">
          <ac:chgData name="Rob Sewell" userId="c802df42025d5e1f" providerId="LiveId" clId="{CDFD05C9-656D-44DF-B2B6-143510404AA9}" dt="2020-12-07T06:31:56.725" v="47" actId="1076"/>
          <ac:spMkLst>
            <pc:docMk/>
            <pc:sldMk cId="1798507772" sldId="343"/>
            <ac:spMk id="10" creationId="{731BD1B0-2386-483E-B2A0-2D3683A15F79}"/>
          </ac:spMkLst>
        </pc:spChg>
        <pc:spChg chg="add mod">
          <ac:chgData name="Rob Sewell" userId="c802df42025d5e1f" providerId="LiveId" clId="{CDFD05C9-656D-44DF-B2B6-143510404AA9}" dt="2020-12-07T06:32:00.144" v="48" actId="5793"/>
          <ac:spMkLst>
            <pc:docMk/>
            <pc:sldMk cId="1798507772" sldId="343"/>
            <ac:spMk id="11" creationId="{EEA1C7AD-8A98-4EC2-AF8B-FE11ED6D51AB}"/>
          </ac:spMkLst>
        </pc:spChg>
      </pc:sldChg>
      <pc:sldChg chg="add">
        <pc:chgData name="Rob Sewell" userId="c802df42025d5e1f" providerId="LiveId" clId="{CDFD05C9-656D-44DF-B2B6-143510404AA9}" dt="2020-12-07T06:43:47.204" v="76"/>
        <pc:sldMkLst>
          <pc:docMk/>
          <pc:sldMk cId="2563472063" sldId="348"/>
        </pc:sldMkLst>
      </pc:sldChg>
      <pc:sldChg chg="addSp delSp modSp mod setBg modClrScheme chgLayout">
        <pc:chgData name="Rob Sewell" userId="c802df42025d5e1f" providerId="LiveId" clId="{CDFD05C9-656D-44DF-B2B6-143510404AA9}" dt="2020-12-07T06:32:44.539" v="58" actId="26606"/>
        <pc:sldMkLst>
          <pc:docMk/>
          <pc:sldMk cId="1027004898" sldId="349"/>
        </pc:sldMkLst>
        <pc:spChg chg="add mod ord">
          <ac:chgData name="Rob Sewell" userId="c802df42025d5e1f" providerId="LiveId" clId="{CDFD05C9-656D-44DF-B2B6-143510404AA9}" dt="2020-12-07T06:32:44.539" v="58" actId="26606"/>
          <ac:spMkLst>
            <pc:docMk/>
            <pc:sldMk cId="1027004898" sldId="349"/>
            <ac:spMk id="2" creationId="{BC619817-C79D-4BDD-984C-D635B9C29DAE}"/>
          </ac:spMkLst>
        </pc:spChg>
        <pc:spChg chg="mod ord">
          <ac:chgData name="Rob Sewell" userId="c802df42025d5e1f" providerId="LiveId" clId="{CDFD05C9-656D-44DF-B2B6-143510404AA9}" dt="2020-12-07T06:32:44.539" v="58" actId="26606"/>
          <ac:spMkLst>
            <pc:docMk/>
            <pc:sldMk cId="1027004898" sldId="349"/>
            <ac:spMk id="4" creationId="{7466746B-5E33-9046-8012-65C9B8A84204}"/>
          </ac:spMkLst>
        </pc:spChg>
        <pc:spChg chg="add del">
          <ac:chgData name="Rob Sewell" userId="c802df42025d5e1f" providerId="LiveId" clId="{CDFD05C9-656D-44DF-B2B6-143510404AA9}" dt="2020-12-07T06:32:40.923" v="55" actId="26606"/>
          <ac:spMkLst>
            <pc:docMk/>
            <pc:sldMk cId="1027004898" sldId="349"/>
            <ac:spMk id="9" creationId="{9AFC454B-A080-4D23-B177-6D5356C6E6EF}"/>
          </ac:spMkLst>
        </pc:spChg>
        <pc:spChg chg="add del">
          <ac:chgData name="Rob Sewell" userId="c802df42025d5e1f" providerId="LiveId" clId="{CDFD05C9-656D-44DF-B2B6-143510404AA9}" dt="2020-12-07T06:32:39.167" v="53" actId="26606"/>
          <ac:spMkLst>
            <pc:docMk/>
            <pc:sldMk cId="1027004898" sldId="349"/>
            <ac:spMk id="11" creationId="{35555856-9970-4BC3-9AA9-6A917F53AFBD}"/>
          </ac:spMkLst>
        </pc:spChg>
        <pc:spChg chg="add del">
          <ac:chgData name="Rob Sewell" userId="c802df42025d5e1f" providerId="LiveId" clId="{CDFD05C9-656D-44DF-B2B6-143510404AA9}" dt="2020-12-07T06:32:39.167" v="53" actId="26606"/>
          <ac:spMkLst>
            <pc:docMk/>
            <pc:sldMk cId="1027004898" sldId="349"/>
            <ac:spMk id="15" creationId="{13722DD7-BA73-4776-93A3-94491FEF7260}"/>
          </ac:spMkLst>
        </pc:spChg>
        <pc:spChg chg="add del">
          <ac:chgData name="Rob Sewell" userId="c802df42025d5e1f" providerId="LiveId" clId="{CDFD05C9-656D-44DF-B2B6-143510404AA9}" dt="2020-12-07T06:32:40.923" v="55" actId="26606"/>
          <ac:spMkLst>
            <pc:docMk/>
            <pc:sldMk cId="1027004898" sldId="349"/>
            <ac:spMk id="17" creationId="{22D09ED2-868F-42C6-866E-F92E0CEF314F}"/>
          </ac:spMkLst>
        </pc:spChg>
        <pc:spChg chg="add del">
          <ac:chgData name="Rob Sewell" userId="c802df42025d5e1f" providerId="LiveId" clId="{CDFD05C9-656D-44DF-B2B6-143510404AA9}" dt="2020-12-07T06:32:40.923" v="55" actId="26606"/>
          <ac:spMkLst>
            <pc:docMk/>
            <pc:sldMk cId="1027004898" sldId="349"/>
            <ac:spMk id="18" creationId="{D0522C2C-7B5C-48A7-A969-03941E5D2E76}"/>
          </ac:spMkLst>
        </pc:spChg>
        <pc:spChg chg="add del">
          <ac:chgData name="Rob Sewell" userId="c802df42025d5e1f" providerId="LiveId" clId="{CDFD05C9-656D-44DF-B2B6-143510404AA9}" dt="2020-12-07T06:32:40.923" v="55" actId="26606"/>
          <ac:spMkLst>
            <pc:docMk/>
            <pc:sldMk cId="1027004898" sldId="349"/>
            <ac:spMk id="19" creationId="{9C682A1A-5B2D-4111-BBD6-620165633E5B}"/>
          </ac:spMkLst>
        </pc:spChg>
        <pc:spChg chg="add del">
          <ac:chgData name="Rob Sewell" userId="c802df42025d5e1f" providerId="LiveId" clId="{CDFD05C9-656D-44DF-B2B6-143510404AA9}" dt="2020-12-07T06:32:40.923" v="55" actId="26606"/>
          <ac:spMkLst>
            <pc:docMk/>
            <pc:sldMk cId="1027004898" sldId="349"/>
            <ac:spMk id="20" creationId="{D6EE29F2-D77F-4BD0-A20B-334D316A1C9D}"/>
          </ac:spMkLst>
        </pc:spChg>
        <pc:spChg chg="add del">
          <ac:chgData name="Rob Sewell" userId="c802df42025d5e1f" providerId="LiveId" clId="{CDFD05C9-656D-44DF-B2B6-143510404AA9}" dt="2020-12-07T06:32:44.528" v="57" actId="26606"/>
          <ac:spMkLst>
            <pc:docMk/>
            <pc:sldMk cId="1027004898" sldId="349"/>
            <ac:spMk id="21" creationId="{067AD921-1CEE-4C1B-9AA3-C66D908DDD14}"/>
          </ac:spMkLst>
        </pc:spChg>
        <pc:spChg chg="add del">
          <ac:chgData name="Rob Sewell" userId="c802df42025d5e1f" providerId="LiveId" clId="{CDFD05C9-656D-44DF-B2B6-143510404AA9}" dt="2020-12-07T06:32:44.528" v="57" actId="26606"/>
          <ac:spMkLst>
            <pc:docMk/>
            <pc:sldMk cId="1027004898" sldId="349"/>
            <ac:spMk id="22" creationId="{59EF30C2-29AC-4A0D-BC0A-A679CF113EDD}"/>
          </ac:spMkLst>
        </pc:spChg>
        <pc:spChg chg="add del">
          <ac:chgData name="Rob Sewell" userId="c802df42025d5e1f" providerId="LiveId" clId="{CDFD05C9-656D-44DF-B2B6-143510404AA9}" dt="2020-12-07T06:32:44.528" v="57" actId="26606"/>
          <ac:spMkLst>
            <pc:docMk/>
            <pc:sldMk cId="1027004898" sldId="349"/>
            <ac:spMk id="23" creationId="{C36A08F5-3B56-47C5-A371-9187BE56E1E5}"/>
          </ac:spMkLst>
        </pc:spChg>
        <pc:spChg chg="add del">
          <ac:chgData name="Rob Sewell" userId="c802df42025d5e1f" providerId="LiveId" clId="{CDFD05C9-656D-44DF-B2B6-143510404AA9}" dt="2020-12-07T06:32:44.528" v="57" actId="26606"/>
          <ac:spMkLst>
            <pc:docMk/>
            <pc:sldMk cId="1027004898" sldId="349"/>
            <ac:spMk id="24" creationId="{9C682A1A-5B2D-4111-BBD6-620165633E5B}"/>
          </ac:spMkLst>
        </pc:spChg>
        <pc:spChg chg="add del">
          <ac:chgData name="Rob Sewell" userId="c802df42025d5e1f" providerId="LiveId" clId="{CDFD05C9-656D-44DF-B2B6-143510404AA9}" dt="2020-12-07T06:32:44.528" v="57" actId="26606"/>
          <ac:spMkLst>
            <pc:docMk/>
            <pc:sldMk cId="1027004898" sldId="349"/>
            <ac:spMk id="26" creationId="{A04F1504-431A-4D86-9091-AE7E4B33376B}"/>
          </ac:spMkLst>
        </pc:spChg>
        <pc:spChg chg="add del">
          <ac:chgData name="Rob Sewell" userId="c802df42025d5e1f" providerId="LiveId" clId="{CDFD05C9-656D-44DF-B2B6-143510404AA9}" dt="2020-12-07T06:32:44.528" v="57" actId="26606"/>
          <ac:spMkLst>
            <pc:docMk/>
            <pc:sldMk cId="1027004898" sldId="349"/>
            <ac:spMk id="27" creationId="{EA804283-B929-4503-802F-4585376E2B42}"/>
          </ac:spMkLst>
        </pc:spChg>
        <pc:spChg chg="add del">
          <ac:chgData name="Rob Sewell" userId="c802df42025d5e1f" providerId="LiveId" clId="{CDFD05C9-656D-44DF-B2B6-143510404AA9}" dt="2020-12-07T06:32:44.528" v="57" actId="26606"/>
          <ac:spMkLst>
            <pc:docMk/>
            <pc:sldMk cId="1027004898" sldId="349"/>
            <ac:spMk id="28" creationId="{AD3811F5-514E-49A4-B382-673ED228A4CC}"/>
          </ac:spMkLst>
        </pc:spChg>
        <pc:spChg chg="add">
          <ac:chgData name="Rob Sewell" userId="c802df42025d5e1f" providerId="LiveId" clId="{CDFD05C9-656D-44DF-B2B6-143510404AA9}" dt="2020-12-07T06:32:44.539" v="58" actId="26606"/>
          <ac:spMkLst>
            <pc:docMk/>
            <pc:sldMk cId="1027004898" sldId="349"/>
            <ac:spMk id="30" creationId="{01C9CC24-B375-4226-BF2B-61FADBBA696A}"/>
          </ac:spMkLst>
        </pc:spChg>
        <pc:spChg chg="add">
          <ac:chgData name="Rob Sewell" userId="c802df42025d5e1f" providerId="LiveId" clId="{CDFD05C9-656D-44DF-B2B6-143510404AA9}" dt="2020-12-07T06:32:44.539" v="58" actId="26606"/>
          <ac:spMkLst>
            <pc:docMk/>
            <pc:sldMk cId="1027004898" sldId="349"/>
            <ac:spMk id="31" creationId="{CD70A28E-4FD8-4474-A206-E15B5EBB303F}"/>
          </ac:spMkLst>
        </pc:spChg>
        <pc:picChg chg="add del">
          <ac:chgData name="Rob Sewell" userId="c802df42025d5e1f" providerId="LiveId" clId="{CDFD05C9-656D-44DF-B2B6-143510404AA9}" dt="2020-12-07T06:32:39.167" v="53" actId="26606"/>
          <ac:picMkLst>
            <pc:docMk/>
            <pc:sldMk cId="1027004898" sldId="349"/>
            <ac:picMk id="8" creationId="{BFBAD469-E553-4304-8F67-F95566A117AF}"/>
          </ac:picMkLst>
        </pc:picChg>
        <pc:picChg chg="add del">
          <ac:chgData name="Rob Sewell" userId="c802df42025d5e1f" providerId="LiveId" clId="{CDFD05C9-656D-44DF-B2B6-143510404AA9}" dt="2020-12-07T06:32:39.167" v="53" actId="26606"/>
          <ac:picMkLst>
            <pc:docMk/>
            <pc:sldMk cId="1027004898" sldId="349"/>
            <ac:picMk id="13" creationId="{7F487851-BFAF-46D8-A1ED-50CAD6E46F59}"/>
          </ac:picMkLst>
        </pc:picChg>
        <pc:picChg chg="add">
          <ac:chgData name="Rob Sewell" userId="c802df42025d5e1f" providerId="LiveId" clId="{CDFD05C9-656D-44DF-B2B6-143510404AA9}" dt="2020-12-07T06:32:44.539" v="58" actId="26606"/>
          <ac:picMkLst>
            <pc:docMk/>
            <pc:sldMk cId="1027004898" sldId="349"/>
            <ac:picMk id="32" creationId="{39647E21-5366-4638-AC97-D8CD4111EB57}"/>
          </ac:picMkLst>
        </pc:picChg>
        <pc:cxnChg chg="add del">
          <ac:chgData name="Rob Sewell" userId="c802df42025d5e1f" providerId="LiveId" clId="{CDFD05C9-656D-44DF-B2B6-143510404AA9}" dt="2020-12-07T06:32:44.528" v="57" actId="26606"/>
          <ac:cxnSpMkLst>
            <pc:docMk/>
            <pc:sldMk cId="1027004898" sldId="349"/>
            <ac:cxnSpMk id="25" creationId="{266A0658-1CC4-4B0D-AAB7-A702286AFB03}"/>
          </ac:cxnSpMkLst>
        </pc:cxnChg>
      </pc:sldChg>
      <pc:sldChg chg="add">
        <pc:chgData name="Rob Sewell" userId="c802df42025d5e1f" providerId="LiveId" clId="{CDFD05C9-656D-44DF-B2B6-143510404AA9}" dt="2020-12-07T06:43:47.204" v="76"/>
        <pc:sldMkLst>
          <pc:docMk/>
          <pc:sldMk cId="3241566494" sldId="351"/>
        </pc:sldMkLst>
      </pc:sldChg>
      <pc:sldChg chg="add">
        <pc:chgData name="Rob Sewell" userId="c802df42025d5e1f" providerId="LiveId" clId="{CDFD05C9-656D-44DF-B2B6-143510404AA9}" dt="2020-12-07T06:43:47.204" v="76"/>
        <pc:sldMkLst>
          <pc:docMk/>
          <pc:sldMk cId="538030356" sldId="353"/>
        </pc:sldMkLst>
      </pc:sldChg>
      <pc:sldChg chg="add">
        <pc:chgData name="Rob Sewell" userId="c802df42025d5e1f" providerId="LiveId" clId="{CDFD05C9-656D-44DF-B2B6-143510404AA9}" dt="2020-12-07T06:44:18.171" v="77"/>
        <pc:sldMkLst>
          <pc:docMk/>
          <pc:sldMk cId="2846350901" sldId="354"/>
        </pc:sldMkLst>
      </pc:sldChg>
      <pc:sldChg chg="add">
        <pc:chgData name="Rob Sewell" userId="c802df42025d5e1f" providerId="LiveId" clId="{CDFD05C9-656D-44DF-B2B6-143510404AA9}" dt="2020-12-07T06:44:18.171" v="77"/>
        <pc:sldMkLst>
          <pc:docMk/>
          <pc:sldMk cId="784270275" sldId="356"/>
        </pc:sldMkLst>
      </pc:sldChg>
      <pc:sldChg chg="add">
        <pc:chgData name="Rob Sewell" userId="c802df42025d5e1f" providerId="LiveId" clId="{CDFD05C9-656D-44DF-B2B6-143510404AA9}" dt="2020-12-07T06:44:18.171" v="77"/>
        <pc:sldMkLst>
          <pc:docMk/>
          <pc:sldMk cId="1623986706" sldId="359"/>
        </pc:sldMkLst>
      </pc:sldChg>
      <pc:sldChg chg="add">
        <pc:chgData name="Rob Sewell" userId="c802df42025d5e1f" providerId="LiveId" clId="{CDFD05C9-656D-44DF-B2B6-143510404AA9}" dt="2020-12-07T06:44:18.171" v="77"/>
        <pc:sldMkLst>
          <pc:docMk/>
          <pc:sldMk cId="2260956707" sldId="360"/>
        </pc:sldMkLst>
      </pc:sldChg>
      <pc:sldChg chg="addSp modSp mod">
        <pc:chgData name="Rob Sewell" userId="c802df42025d5e1f" providerId="LiveId" clId="{CDFD05C9-656D-44DF-B2B6-143510404AA9}" dt="2020-12-07T06:34:02.452" v="63" actId="962"/>
        <pc:sldMkLst>
          <pc:docMk/>
          <pc:sldMk cId="366409498" sldId="361"/>
        </pc:sldMkLst>
        <pc:picChg chg="add mod">
          <ac:chgData name="Rob Sewell" userId="c802df42025d5e1f" providerId="LiveId" clId="{CDFD05C9-656D-44DF-B2B6-143510404AA9}" dt="2020-12-07T06:34:02.452" v="63" actId="962"/>
          <ac:picMkLst>
            <pc:docMk/>
            <pc:sldMk cId="366409498" sldId="361"/>
            <ac:picMk id="3" creationId="{C4428BBA-82DA-4882-ACA0-73D147F37C97}"/>
          </ac:picMkLst>
        </pc:picChg>
      </pc:sldChg>
      <pc:sldChg chg="add">
        <pc:chgData name="Rob Sewell" userId="c802df42025d5e1f" providerId="LiveId" clId="{CDFD05C9-656D-44DF-B2B6-143510404AA9}" dt="2020-12-07T06:44:18.171" v="77"/>
        <pc:sldMkLst>
          <pc:docMk/>
          <pc:sldMk cId="2198933664" sldId="363"/>
        </pc:sldMkLst>
      </pc:sldChg>
      <pc:sldChg chg="add">
        <pc:chgData name="Rob Sewell" userId="c802df42025d5e1f" providerId="LiveId" clId="{CDFD05C9-656D-44DF-B2B6-143510404AA9}" dt="2020-12-07T06:44:18.171" v="77"/>
        <pc:sldMkLst>
          <pc:docMk/>
          <pc:sldMk cId="3408696810" sldId="368"/>
        </pc:sldMkLst>
      </pc:sldChg>
      <pc:sldChg chg="add">
        <pc:chgData name="Rob Sewell" userId="c802df42025d5e1f" providerId="LiveId" clId="{CDFD05C9-656D-44DF-B2B6-143510404AA9}" dt="2020-12-07T06:44:18.171" v="77"/>
        <pc:sldMkLst>
          <pc:docMk/>
          <pc:sldMk cId="912555700" sldId="370"/>
        </pc:sldMkLst>
      </pc:sldChg>
      <pc:sldChg chg="add">
        <pc:chgData name="Rob Sewell" userId="c802df42025d5e1f" providerId="LiveId" clId="{CDFD05C9-656D-44DF-B2B6-143510404AA9}" dt="2020-12-07T06:44:18.171" v="77"/>
        <pc:sldMkLst>
          <pc:docMk/>
          <pc:sldMk cId="2524302944" sldId="372"/>
        </pc:sldMkLst>
      </pc:sldChg>
      <pc:sldChg chg="add">
        <pc:chgData name="Rob Sewell" userId="c802df42025d5e1f" providerId="LiveId" clId="{CDFD05C9-656D-44DF-B2B6-143510404AA9}" dt="2020-12-07T06:44:18.171" v="77"/>
        <pc:sldMkLst>
          <pc:docMk/>
          <pc:sldMk cId="3815492694" sldId="375"/>
        </pc:sldMkLst>
      </pc:sldChg>
      <pc:sldChg chg="add">
        <pc:chgData name="Rob Sewell" userId="c802df42025d5e1f" providerId="LiveId" clId="{CDFD05C9-656D-44DF-B2B6-143510404AA9}" dt="2020-12-07T06:44:18.171" v="77"/>
        <pc:sldMkLst>
          <pc:docMk/>
          <pc:sldMk cId="4077357051" sldId="376"/>
        </pc:sldMkLst>
      </pc:sldChg>
      <pc:sldChg chg="add">
        <pc:chgData name="Rob Sewell" userId="c802df42025d5e1f" providerId="LiveId" clId="{CDFD05C9-656D-44DF-B2B6-143510404AA9}" dt="2020-12-07T06:44:18.171" v="77"/>
        <pc:sldMkLst>
          <pc:docMk/>
          <pc:sldMk cId="3191624437" sldId="377"/>
        </pc:sldMkLst>
      </pc:sldChg>
      <pc:sldChg chg="add">
        <pc:chgData name="Rob Sewell" userId="c802df42025d5e1f" providerId="LiveId" clId="{CDFD05C9-656D-44DF-B2B6-143510404AA9}" dt="2020-12-07T06:44:18.171" v="77"/>
        <pc:sldMkLst>
          <pc:docMk/>
          <pc:sldMk cId="892729578" sldId="378"/>
        </pc:sldMkLst>
      </pc:sldChg>
      <pc:sldChg chg="modSp mod">
        <pc:chgData name="Rob Sewell" userId="c802df42025d5e1f" providerId="LiveId" clId="{CDFD05C9-656D-44DF-B2B6-143510404AA9}" dt="2020-12-07T06:40:50.921" v="64" actId="27636"/>
        <pc:sldMkLst>
          <pc:docMk/>
          <pc:sldMk cId="3119225145" sldId="390"/>
        </pc:sldMkLst>
        <pc:spChg chg="mod">
          <ac:chgData name="Rob Sewell" userId="c802df42025d5e1f" providerId="LiveId" clId="{CDFD05C9-656D-44DF-B2B6-143510404AA9}" dt="2020-12-07T06:40:50.921" v="64" actId="27636"/>
          <ac:spMkLst>
            <pc:docMk/>
            <pc:sldMk cId="3119225145" sldId="390"/>
            <ac:spMk id="17" creationId="{58089ED6-EDE7-4062-95B2-BEDEB4B0F31C}"/>
          </ac:spMkLst>
        </pc:spChg>
      </pc:sldChg>
      <pc:sldChg chg="modSp mod">
        <pc:chgData name="Rob Sewell" userId="c802df42025d5e1f" providerId="LiveId" clId="{CDFD05C9-656D-44DF-B2B6-143510404AA9}" dt="2020-12-07T06:40:50.937" v="65" actId="27636"/>
        <pc:sldMkLst>
          <pc:docMk/>
          <pc:sldMk cId="1052118458" sldId="392"/>
        </pc:sldMkLst>
        <pc:spChg chg="mod">
          <ac:chgData name="Rob Sewell" userId="c802df42025d5e1f" providerId="LiveId" clId="{CDFD05C9-656D-44DF-B2B6-143510404AA9}" dt="2020-12-07T06:40:50.937" v="65" actId="27636"/>
          <ac:spMkLst>
            <pc:docMk/>
            <pc:sldMk cId="1052118458" sldId="392"/>
            <ac:spMk id="17" creationId="{58089ED6-EDE7-4062-95B2-BEDEB4B0F31C}"/>
          </ac:spMkLst>
        </pc:spChg>
      </pc:sldChg>
      <pc:sldChg chg="modSp mod">
        <pc:chgData name="Rob Sewell" userId="c802df42025d5e1f" providerId="LiveId" clId="{CDFD05C9-656D-44DF-B2B6-143510404AA9}" dt="2020-12-07T06:40:50.947" v="66" actId="27636"/>
        <pc:sldMkLst>
          <pc:docMk/>
          <pc:sldMk cId="1155924447" sldId="393"/>
        </pc:sldMkLst>
        <pc:spChg chg="mod">
          <ac:chgData name="Rob Sewell" userId="c802df42025d5e1f" providerId="LiveId" clId="{CDFD05C9-656D-44DF-B2B6-143510404AA9}" dt="2020-12-07T06:40:50.947" v="66" actId="27636"/>
          <ac:spMkLst>
            <pc:docMk/>
            <pc:sldMk cId="1155924447" sldId="393"/>
            <ac:spMk id="17" creationId="{58089ED6-EDE7-4062-95B2-BEDEB4B0F31C}"/>
          </ac:spMkLst>
        </pc:spChg>
      </pc:sldChg>
      <pc:sldChg chg="modSp mod">
        <pc:chgData name="Rob Sewell" userId="c802df42025d5e1f" providerId="LiveId" clId="{CDFD05C9-656D-44DF-B2B6-143510404AA9}" dt="2020-12-07T06:41:42.739" v="74" actId="20577"/>
        <pc:sldMkLst>
          <pc:docMk/>
          <pc:sldMk cId="1222667769" sldId="395"/>
        </pc:sldMkLst>
        <pc:spChg chg="mod">
          <ac:chgData name="Rob Sewell" userId="c802df42025d5e1f" providerId="LiveId" clId="{CDFD05C9-656D-44DF-B2B6-143510404AA9}" dt="2020-12-07T06:41:42.739" v="74" actId="20577"/>
          <ac:spMkLst>
            <pc:docMk/>
            <pc:sldMk cId="1222667769" sldId="395"/>
            <ac:spMk id="17" creationId="{58089ED6-EDE7-4062-95B2-BEDEB4B0F31C}"/>
          </ac:spMkLst>
        </pc:spChg>
      </pc:sldChg>
      <pc:sldChg chg="del">
        <pc:chgData name="Rob Sewell" userId="c802df42025d5e1f" providerId="LiveId" clId="{CDFD05C9-656D-44DF-B2B6-143510404AA9}" dt="2020-12-07T06:42:40.139" v="75" actId="2696"/>
        <pc:sldMkLst>
          <pc:docMk/>
          <pc:sldMk cId="2097027653" sldId="396"/>
        </pc:sldMkLst>
      </pc:sldChg>
      <pc:sldChg chg="add">
        <pc:chgData name="Rob Sewell" userId="c802df42025d5e1f" providerId="LiveId" clId="{CDFD05C9-656D-44DF-B2B6-143510404AA9}" dt="2020-12-07T06:44:18.171" v="77"/>
        <pc:sldMkLst>
          <pc:docMk/>
          <pc:sldMk cId="492941814" sldId="421"/>
        </pc:sldMkLst>
      </pc:sldChg>
      <pc:sldChg chg="add">
        <pc:chgData name="Rob Sewell" userId="c802df42025d5e1f" providerId="LiveId" clId="{CDFD05C9-656D-44DF-B2B6-143510404AA9}" dt="2020-12-07T06:44:18.171" v="77"/>
        <pc:sldMkLst>
          <pc:docMk/>
          <pc:sldMk cId="1625273057" sldId="423"/>
        </pc:sldMkLst>
      </pc:sldChg>
      <pc:sldChg chg="add">
        <pc:chgData name="Rob Sewell" userId="c802df42025d5e1f" providerId="LiveId" clId="{CDFD05C9-656D-44DF-B2B6-143510404AA9}" dt="2020-12-07T06:44:18.171" v="77"/>
        <pc:sldMkLst>
          <pc:docMk/>
          <pc:sldMk cId="108595199" sldId="430"/>
        </pc:sldMkLst>
      </pc:sldChg>
      <pc:sldChg chg="add">
        <pc:chgData name="Rob Sewell" userId="c802df42025d5e1f" providerId="LiveId" clId="{CDFD05C9-656D-44DF-B2B6-143510404AA9}" dt="2020-12-07T06:44:18.171" v="77"/>
        <pc:sldMkLst>
          <pc:docMk/>
          <pc:sldMk cId="3281021561" sldId="432"/>
        </pc:sldMkLst>
      </pc:sldChg>
      <pc:sldChg chg="add">
        <pc:chgData name="Rob Sewell" userId="c802df42025d5e1f" providerId="LiveId" clId="{CDFD05C9-656D-44DF-B2B6-143510404AA9}" dt="2020-12-07T06:44:18.171" v="77"/>
        <pc:sldMkLst>
          <pc:docMk/>
          <pc:sldMk cId="727069466" sldId="435"/>
        </pc:sldMkLst>
      </pc:sldChg>
      <pc:sldChg chg="add">
        <pc:chgData name="Rob Sewell" userId="c802df42025d5e1f" providerId="LiveId" clId="{CDFD05C9-656D-44DF-B2B6-143510404AA9}" dt="2020-12-07T06:44:18.171" v="77"/>
        <pc:sldMkLst>
          <pc:docMk/>
          <pc:sldMk cId="3522463414" sldId="437"/>
        </pc:sldMkLst>
      </pc:sldChg>
      <pc:sldChg chg="add">
        <pc:chgData name="Rob Sewell" userId="c802df42025d5e1f" providerId="LiveId" clId="{CDFD05C9-656D-44DF-B2B6-143510404AA9}" dt="2020-12-07T06:44:18.171" v="77"/>
        <pc:sldMkLst>
          <pc:docMk/>
          <pc:sldMk cId="2715791740" sldId="438"/>
        </pc:sldMkLst>
      </pc:sldChg>
      <pc:sldChg chg="add">
        <pc:chgData name="Rob Sewell" userId="c802df42025d5e1f" providerId="LiveId" clId="{CDFD05C9-656D-44DF-B2B6-143510404AA9}" dt="2020-12-07T06:44:18.171" v="77"/>
        <pc:sldMkLst>
          <pc:docMk/>
          <pc:sldMk cId="1852375016" sldId="439"/>
        </pc:sldMkLst>
      </pc:sldChg>
      <pc:sldChg chg="add">
        <pc:chgData name="Rob Sewell" userId="c802df42025d5e1f" providerId="LiveId" clId="{CDFD05C9-656D-44DF-B2B6-143510404AA9}" dt="2020-12-07T06:44:18.171" v="77"/>
        <pc:sldMkLst>
          <pc:docMk/>
          <pc:sldMk cId="610033653" sldId="440"/>
        </pc:sldMkLst>
      </pc:sldChg>
      <pc:sldChg chg="add">
        <pc:chgData name="Rob Sewell" userId="c802df42025d5e1f" providerId="LiveId" clId="{CDFD05C9-656D-44DF-B2B6-143510404AA9}" dt="2020-12-07T06:44:18.171" v="77"/>
        <pc:sldMkLst>
          <pc:docMk/>
          <pc:sldMk cId="120962863" sldId="441"/>
        </pc:sldMkLst>
      </pc:sldChg>
      <pc:sldChg chg="add">
        <pc:chgData name="Rob Sewell" userId="c802df42025d5e1f" providerId="LiveId" clId="{CDFD05C9-656D-44DF-B2B6-143510404AA9}" dt="2020-12-07T06:44:18.171" v="77"/>
        <pc:sldMkLst>
          <pc:docMk/>
          <pc:sldMk cId="930272331" sldId="442"/>
        </pc:sldMkLst>
      </pc:sldChg>
      <pc:sldChg chg="add">
        <pc:chgData name="Rob Sewell" userId="c802df42025d5e1f" providerId="LiveId" clId="{CDFD05C9-656D-44DF-B2B6-143510404AA9}" dt="2020-12-07T06:44:18.171" v="77"/>
        <pc:sldMkLst>
          <pc:docMk/>
          <pc:sldMk cId="2578623473" sldId="443"/>
        </pc:sldMkLst>
      </pc:sldChg>
      <pc:sldChg chg="add">
        <pc:chgData name="Rob Sewell" userId="c802df42025d5e1f" providerId="LiveId" clId="{CDFD05C9-656D-44DF-B2B6-143510404AA9}" dt="2020-12-07T06:44:18.171" v="77"/>
        <pc:sldMkLst>
          <pc:docMk/>
          <pc:sldMk cId="3450897045" sldId="444"/>
        </pc:sldMkLst>
      </pc:sldChg>
      <pc:sldChg chg="add">
        <pc:chgData name="Rob Sewell" userId="c802df42025d5e1f" providerId="LiveId" clId="{CDFD05C9-656D-44DF-B2B6-143510404AA9}" dt="2020-12-07T06:44:18.171" v="77"/>
        <pc:sldMkLst>
          <pc:docMk/>
          <pc:sldMk cId="2646172602" sldId="445"/>
        </pc:sldMkLst>
      </pc:sldChg>
      <pc:sldChg chg="add">
        <pc:chgData name="Rob Sewell" userId="c802df42025d5e1f" providerId="LiveId" clId="{CDFD05C9-656D-44DF-B2B6-143510404AA9}" dt="2020-12-07T06:44:18.171" v="77"/>
        <pc:sldMkLst>
          <pc:docMk/>
          <pc:sldMk cId="2476100081" sldId="446"/>
        </pc:sldMkLst>
      </pc:sldChg>
      <pc:sldChg chg="add">
        <pc:chgData name="Rob Sewell" userId="c802df42025d5e1f" providerId="LiveId" clId="{CDFD05C9-656D-44DF-B2B6-143510404AA9}" dt="2020-12-07T06:44:18.171" v="77"/>
        <pc:sldMkLst>
          <pc:docMk/>
          <pc:sldMk cId="4024046322" sldId="447"/>
        </pc:sldMkLst>
      </pc:sldChg>
      <pc:sldChg chg="add">
        <pc:chgData name="Rob Sewell" userId="c802df42025d5e1f" providerId="LiveId" clId="{CDFD05C9-656D-44DF-B2B6-143510404AA9}" dt="2020-12-07T06:44:18.171" v="77"/>
        <pc:sldMkLst>
          <pc:docMk/>
          <pc:sldMk cId="2279308652" sldId="448"/>
        </pc:sldMkLst>
      </pc:sldChg>
      <pc:sldChg chg="add">
        <pc:chgData name="Rob Sewell" userId="c802df42025d5e1f" providerId="LiveId" clId="{CDFD05C9-656D-44DF-B2B6-143510404AA9}" dt="2020-12-07T06:44:18.171" v="77"/>
        <pc:sldMkLst>
          <pc:docMk/>
          <pc:sldMk cId="1357414831" sldId="449"/>
        </pc:sldMkLst>
      </pc:sldChg>
      <pc:sldChg chg="add">
        <pc:chgData name="Rob Sewell" userId="c802df42025d5e1f" providerId="LiveId" clId="{CDFD05C9-656D-44DF-B2B6-143510404AA9}" dt="2020-12-07T06:43:47.204" v="76"/>
        <pc:sldMkLst>
          <pc:docMk/>
          <pc:sldMk cId="2069255051" sldId="461"/>
        </pc:sldMkLst>
      </pc:sldChg>
      <pc:sldChg chg="add">
        <pc:chgData name="Rob Sewell" userId="c802df42025d5e1f" providerId="LiveId" clId="{CDFD05C9-656D-44DF-B2B6-143510404AA9}" dt="2020-12-07T06:44:18.171" v="77"/>
        <pc:sldMkLst>
          <pc:docMk/>
          <pc:sldMk cId="4137177677" sldId="462"/>
        </pc:sldMkLst>
      </pc:sldChg>
      <pc:sldChg chg="add">
        <pc:chgData name="Rob Sewell" userId="c802df42025d5e1f" providerId="LiveId" clId="{CDFD05C9-656D-44DF-B2B6-143510404AA9}" dt="2020-12-07T06:44:18.171" v="77"/>
        <pc:sldMkLst>
          <pc:docMk/>
          <pc:sldMk cId="1590360859" sldId="463"/>
        </pc:sldMkLst>
      </pc:sldChg>
      <pc:sldChg chg="add">
        <pc:chgData name="Rob Sewell" userId="c802df42025d5e1f" providerId="LiveId" clId="{CDFD05C9-656D-44DF-B2B6-143510404AA9}" dt="2020-12-07T06:44:18.171" v="77"/>
        <pc:sldMkLst>
          <pc:docMk/>
          <pc:sldMk cId="3947516394" sldId="464"/>
        </pc:sldMkLst>
      </pc:sldChg>
      <pc:sldChg chg="add">
        <pc:chgData name="Rob Sewell" userId="c802df42025d5e1f" providerId="LiveId" clId="{CDFD05C9-656D-44DF-B2B6-143510404AA9}" dt="2020-12-07T06:44:18.171" v="77"/>
        <pc:sldMkLst>
          <pc:docMk/>
          <pc:sldMk cId="1206664943" sldId="466"/>
        </pc:sldMkLst>
      </pc:sldChg>
      <pc:sldChg chg="add">
        <pc:chgData name="Rob Sewell" userId="c802df42025d5e1f" providerId="LiveId" clId="{CDFD05C9-656D-44DF-B2B6-143510404AA9}" dt="2020-12-07T06:43:47.204" v="76"/>
        <pc:sldMkLst>
          <pc:docMk/>
          <pc:sldMk cId="1617459583" sldId="467"/>
        </pc:sldMkLst>
      </pc:sldChg>
      <pc:sldChg chg="add">
        <pc:chgData name="Rob Sewell" userId="c802df42025d5e1f" providerId="LiveId" clId="{CDFD05C9-656D-44DF-B2B6-143510404AA9}" dt="2020-12-07T06:44:18.171" v="77"/>
        <pc:sldMkLst>
          <pc:docMk/>
          <pc:sldMk cId="1986919636" sldId="471"/>
        </pc:sldMkLst>
      </pc:sldChg>
      <pc:sldChg chg="add">
        <pc:chgData name="Rob Sewell" userId="c802df42025d5e1f" providerId="LiveId" clId="{CDFD05C9-656D-44DF-B2B6-143510404AA9}" dt="2020-12-07T06:44:18.171" v="77"/>
        <pc:sldMkLst>
          <pc:docMk/>
          <pc:sldMk cId="2921574284" sldId="472"/>
        </pc:sldMkLst>
      </pc:sldChg>
      <pc:sldChg chg="add">
        <pc:chgData name="Rob Sewell" userId="c802df42025d5e1f" providerId="LiveId" clId="{CDFD05C9-656D-44DF-B2B6-143510404AA9}" dt="2020-12-07T06:43:47.204" v="76"/>
        <pc:sldMkLst>
          <pc:docMk/>
          <pc:sldMk cId="2173433655" sldId="614"/>
        </pc:sldMkLst>
      </pc:sldChg>
      <pc:sldChg chg="modSp del mod">
        <pc:chgData name="Rob Sewell" userId="c802df42025d5e1f" providerId="LiveId" clId="{CDFD05C9-656D-44DF-B2B6-143510404AA9}" dt="2020-12-07T06:33:21.108" v="60" actId="2696"/>
        <pc:sldMkLst>
          <pc:docMk/>
          <pc:sldMk cId="3455239960" sldId="614"/>
        </pc:sldMkLst>
        <pc:spChg chg="mod">
          <ac:chgData name="Rob Sewell" userId="c802df42025d5e1f" providerId="LiveId" clId="{CDFD05C9-656D-44DF-B2B6-143510404AA9}" dt="2020-12-07T06:33:16.155" v="59" actId="20577"/>
          <ac:spMkLst>
            <pc:docMk/>
            <pc:sldMk cId="3455239960" sldId="614"/>
            <ac:spMk id="4" creationId="{D403EC4B-2266-42A6-B227-2281EB8CBB7A}"/>
          </ac:spMkLst>
        </pc:spChg>
      </pc:sldChg>
      <pc:sldChg chg="add">
        <pc:chgData name="Rob Sewell" userId="c802df42025d5e1f" providerId="LiveId" clId="{CDFD05C9-656D-44DF-B2B6-143510404AA9}" dt="2020-12-07T06:44:18.171" v="77"/>
        <pc:sldMkLst>
          <pc:docMk/>
          <pc:sldMk cId="3342602513" sldId="615"/>
        </pc:sldMkLst>
      </pc:sldChg>
      <pc:sldChg chg="add">
        <pc:chgData name="Rob Sewell" userId="c802df42025d5e1f" providerId="LiveId" clId="{CDFD05C9-656D-44DF-B2B6-143510404AA9}" dt="2020-12-07T06:44:18.171" v="77"/>
        <pc:sldMkLst>
          <pc:docMk/>
          <pc:sldMk cId="3385406134" sldId="616"/>
        </pc:sldMkLst>
      </pc:sldChg>
      <pc:sldChg chg="add">
        <pc:chgData name="Rob Sewell" userId="c802df42025d5e1f" providerId="LiveId" clId="{CDFD05C9-656D-44DF-B2B6-143510404AA9}" dt="2020-12-07T06:44:18.171" v="77"/>
        <pc:sldMkLst>
          <pc:docMk/>
          <pc:sldMk cId="123291795" sldId="617"/>
        </pc:sldMkLst>
      </pc:sldChg>
      <pc:sldChg chg="add">
        <pc:chgData name="Rob Sewell" userId="c802df42025d5e1f" providerId="LiveId" clId="{CDFD05C9-656D-44DF-B2B6-143510404AA9}" dt="2020-12-07T06:44:18.171" v="77"/>
        <pc:sldMkLst>
          <pc:docMk/>
          <pc:sldMk cId="1526461621" sldId="618"/>
        </pc:sldMkLst>
      </pc:sldChg>
      <pc:sldChg chg="add">
        <pc:chgData name="Rob Sewell" userId="c802df42025d5e1f" providerId="LiveId" clId="{CDFD05C9-656D-44DF-B2B6-143510404AA9}" dt="2020-12-07T06:44:18.171" v="77"/>
        <pc:sldMkLst>
          <pc:docMk/>
          <pc:sldMk cId="1772677378" sldId="619"/>
        </pc:sldMkLst>
      </pc:sldChg>
      <pc:sldChg chg="add">
        <pc:chgData name="Rob Sewell" userId="c802df42025d5e1f" providerId="LiveId" clId="{CDFD05C9-656D-44DF-B2B6-143510404AA9}" dt="2020-12-07T06:44:18.171" v="77"/>
        <pc:sldMkLst>
          <pc:docMk/>
          <pc:sldMk cId="1892143953" sldId="620"/>
        </pc:sldMkLst>
      </pc:sldChg>
      <pc:sldChg chg="modSp add mod">
        <pc:chgData name="Rob Sewell" userId="c802df42025d5e1f" providerId="LiveId" clId="{CDFD05C9-656D-44DF-B2B6-143510404AA9}" dt="2020-12-07T06:44:18.243" v="78" actId="27636"/>
        <pc:sldMkLst>
          <pc:docMk/>
          <pc:sldMk cId="2634968028" sldId="621"/>
        </pc:sldMkLst>
        <pc:spChg chg="mod">
          <ac:chgData name="Rob Sewell" userId="c802df42025d5e1f" providerId="LiveId" clId="{CDFD05C9-656D-44DF-B2B6-143510404AA9}" dt="2020-12-07T06:44:18.243" v="78" actId="27636"/>
          <ac:spMkLst>
            <pc:docMk/>
            <pc:sldMk cId="2634968028" sldId="621"/>
            <ac:spMk id="7" creationId="{00000000-0000-0000-0000-000000000000}"/>
          </ac:spMkLst>
        </pc:spChg>
      </pc:sldChg>
      <pc:sldChg chg="modSp mod">
        <pc:chgData name="Rob Sewell" userId="c802df42025d5e1f" providerId="LiveId" clId="{CDFD05C9-656D-44DF-B2B6-143510404AA9}" dt="2020-12-07T06:44:39.682" v="79" actId="27636"/>
        <pc:sldMkLst>
          <pc:docMk/>
          <pc:sldMk cId="1241269597" sldId="655"/>
        </pc:sldMkLst>
        <pc:spChg chg="mod">
          <ac:chgData name="Rob Sewell" userId="c802df42025d5e1f" providerId="LiveId" clId="{CDFD05C9-656D-44DF-B2B6-143510404AA9}" dt="2020-12-07T06:44:39.682" v="79" actId="27636"/>
          <ac:spMkLst>
            <pc:docMk/>
            <pc:sldMk cId="1241269597" sldId="655"/>
            <ac:spMk id="7" creationId="{00000000-0000-0000-0000-000000000000}"/>
          </ac:spMkLst>
        </pc:spChg>
      </pc:sldChg>
      <pc:sldMasterChg chg="delSldLayout">
        <pc:chgData name="Rob Sewell" userId="c802df42025d5e1f" providerId="LiveId" clId="{CDFD05C9-656D-44DF-B2B6-143510404AA9}" dt="2020-12-07T06:33:21.108" v="60" actId="2696"/>
        <pc:sldMasterMkLst>
          <pc:docMk/>
          <pc:sldMasterMk cId="306494911" sldId="2147483648"/>
        </pc:sldMasterMkLst>
        <pc:sldLayoutChg chg="del">
          <pc:chgData name="Rob Sewell" userId="c802df42025d5e1f" providerId="LiveId" clId="{CDFD05C9-656D-44DF-B2B6-143510404AA9}" dt="2020-12-07T06:33:21.108" v="60" actId="2696"/>
          <pc:sldLayoutMkLst>
            <pc:docMk/>
            <pc:sldMasterMk cId="306494911" sldId="2147483648"/>
            <pc:sldLayoutMk cId="5766321"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5CB5-A4EB-4A34-8714-C3DF9B2EE874}" type="datetimeFigureOut">
              <a:rPr lang="en-GB" smtClean="0"/>
              <a:t>07/12/2020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B09CF-F32F-41DC-853A-FD97892597C7}" type="slidenum">
              <a:rPr lang="en-GB" smtClean="0"/>
              <a:t>‹#›</a:t>
            </a:fld>
            <a:endParaRPr lang="en-GB"/>
          </a:p>
        </p:txBody>
      </p:sp>
    </p:spTree>
    <p:extLst>
      <p:ext uri="{BB962C8B-B14F-4D97-AF65-F5344CB8AC3E}">
        <p14:creationId xmlns:p14="http://schemas.microsoft.com/office/powerpoint/2010/main" val="255730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select-object’s syntax (if you are new to </a:t>
            </a:r>
            <a:r>
              <a:rPr lang="en-US" dirty="0" err="1"/>
              <a:t>powershell</a:t>
            </a:r>
            <a:r>
              <a:rPr lang="en-US" dirty="0"/>
              <a:t>) can be a little daunting, but the truth is that most things in </a:t>
            </a:r>
            <a:r>
              <a:rPr lang="en-US" dirty="0" err="1"/>
              <a:t>powershell</a:t>
            </a:r>
            <a:r>
              <a:rPr lang="en-US" dirty="0"/>
              <a:t> follow a set of rules, and there are </a:t>
            </a:r>
            <a:r>
              <a:rPr lang="en-US" dirty="0" err="1"/>
              <a:t>are</a:t>
            </a:r>
            <a:r>
              <a:rPr lang="en-US" dirty="0"/>
              <a:t> always wonderful examples in the help documentation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Select-Object or Select for short can filter and project properties from objects and pass whole objects or portions through the pipeline for you to further manipulate.</a:t>
            </a:r>
          </a:p>
          <a:p>
            <a:r>
              <a:rPr lang="en-US" dirty="0">
                <a:sym typeface="Wingdings" panose="05000000000000000000" pitchFamily="2" charset="2"/>
              </a:rPr>
              <a:t>Just like a SQL statement, you specify a list of “columns” or properties, and those will be returned. </a:t>
            </a:r>
          </a:p>
          <a:p>
            <a:endParaRPr lang="en-US" dirty="0">
              <a:sym typeface="Wingdings" panose="05000000000000000000" pitchFamily="2" charset="2"/>
            </a:endParaRPr>
          </a:p>
          <a:p>
            <a:r>
              <a:rPr lang="en-US" dirty="0">
                <a:sym typeface="Wingdings" panose="05000000000000000000" pitchFamily="2" charset="2"/>
              </a:rPr>
              <a:t>Unlike a SQL Statement, the Select-Object command does not allow things like formatting directly in the selection stage without a little additional trickery.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734878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119</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120</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122</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123</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124</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125</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126</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127</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knowledge here</a:t>
            </a:r>
          </a:p>
          <a:p>
            <a:endParaRPr lang="en-GB" dirty="0"/>
          </a:p>
          <a:p>
            <a:r>
              <a:rPr lang="en-GB" dirty="0"/>
              <a:t>This is the correct way to test if an array contains a value</a:t>
            </a:r>
          </a:p>
        </p:txBody>
      </p:sp>
      <p:sp>
        <p:nvSpPr>
          <p:cNvPr id="4" name="Slide Number Placeholder 3"/>
          <p:cNvSpPr>
            <a:spLocks noGrp="1"/>
          </p:cNvSpPr>
          <p:nvPr>
            <p:ph type="sldNum" sz="quarter" idx="10"/>
          </p:nvPr>
        </p:nvSpPr>
        <p:spPr/>
        <p:txBody>
          <a:bodyPr/>
          <a:lstStyle/>
          <a:p>
            <a:fld id="{DDD65AC4-17B0-4E19-8496-B264E70A18D3}" type="slidenum">
              <a:rPr lang="en-US" smtClean="0"/>
              <a:t>128</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130</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7822358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131</a:t>
            </a:fld>
            <a:endParaRPr lang="nl-BE"/>
          </a:p>
        </p:txBody>
      </p:sp>
    </p:spTree>
    <p:extLst>
      <p:ext uri="{BB962C8B-B14F-4D97-AF65-F5344CB8AC3E}">
        <p14:creationId xmlns:p14="http://schemas.microsoft.com/office/powerpoint/2010/main" val="5602927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132</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133</a:t>
            </a:fld>
            <a:endParaRPr lang="en-US"/>
          </a:p>
        </p:txBody>
      </p:sp>
    </p:spTree>
    <p:extLst>
      <p:ext uri="{BB962C8B-B14F-4D97-AF65-F5344CB8AC3E}">
        <p14:creationId xmlns:p14="http://schemas.microsoft.com/office/powerpoint/2010/main" val="23000845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134</a:t>
            </a:fld>
            <a:endParaRPr lang="en-US"/>
          </a:p>
        </p:txBody>
      </p:sp>
    </p:spTree>
    <p:extLst>
      <p:ext uri="{BB962C8B-B14F-4D97-AF65-F5344CB8AC3E}">
        <p14:creationId xmlns:p14="http://schemas.microsoft.com/office/powerpoint/2010/main" val="40845127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135</a:t>
            </a:fld>
            <a:endParaRPr lang="en-US"/>
          </a:p>
        </p:txBody>
      </p:sp>
    </p:spTree>
    <p:extLst>
      <p:ext uri="{BB962C8B-B14F-4D97-AF65-F5344CB8AC3E}">
        <p14:creationId xmlns:p14="http://schemas.microsoft.com/office/powerpoint/2010/main" val="18504692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136</a:t>
            </a:fld>
            <a:endParaRPr lang="en-US"/>
          </a:p>
        </p:txBody>
      </p:sp>
    </p:spTree>
    <p:extLst>
      <p:ext uri="{BB962C8B-B14F-4D97-AF65-F5344CB8AC3E}">
        <p14:creationId xmlns:p14="http://schemas.microsoft.com/office/powerpoint/2010/main" val="42002712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137</a:t>
            </a:fld>
            <a:endParaRPr lang="en-US"/>
          </a:p>
        </p:txBody>
      </p:sp>
    </p:spTree>
    <p:extLst>
      <p:ext uri="{BB962C8B-B14F-4D97-AF65-F5344CB8AC3E}">
        <p14:creationId xmlns:p14="http://schemas.microsoft.com/office/powerpoint/2010/main" val="26153948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138</a:t>
            </a:fld>
            <a:endParaRPr lang="en-US"/>
          </a:p>
        </p:txBody>
      </p:sp>
    </p:spTree>
    <p:extLst>
      <p:ext uri="{BB962C8B-B14F-4D97-AF65-F5344CB8AC3E}">
        <p14:creationId xmlns:p14="http://schemas.microsoft.com/office/powerpoint/2010/main" val="4053617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139</a:t>
            </a:fld>
            <a:endParaRPr lang="en-US"/>
          </a:p>
        </p:txBody>
      </p:sp>
    </p:spTree>
    <p:extLst>
      <p:ext uri="{BB962C8B-B14F-4D97-AF65-F5344CB8AC3E}">
        <p14:creationId xmlns:p14="http://schemas.microsoft.com/office/powerpoint/2010/main" val="41672149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141</a:t>
            </a:fld>
            <a:endParaRPr lang="en-US"/>
          </a:p>
        </p:txBody>
      </p:sp>
    </p:spTree>
    <p:extLst>
      <p:ext uri="{BB962C8B-B14F-4D97-AF65-F5344CB8AC3E}">
        <p14:creationId xmlns:p14="http://schemas.microsoft.com/office/powerpoint/2010/main" val="358329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or at least performance inhibiting in T-SQL may not be a bad idea in PowerShell and visa-versa.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a:t>
            </a:r>
            <a:r>
              <a:rPr lang="en-US" dirty="0" err="1"/>
              <a:t>denormalize</a:t>
            </a:r>
            <a:r>
              <a:rPr lang="en-US" dirty="0"/>
              <a:t>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7266817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142</a:t>
            </a:fld>
            <a:endParaRPr lang="en-US"/>
          </a:p>
        </p:txBody>
      </p:sp>
    </p:spTree>
    <p:extLst>
      <p:ext uri="{BB962C8B-B14F-4D97-AF65-F5344CB8AC3E}">
        <p14:creationId xmlns:p14="http://schemas.microsoft.com/office/powerpoint/2010/main" val="42644678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143</a:t>
            </a:fld>
            <a:endParaRPr lang="en-US"/>
          </a:p>
        </p:txBody>
      </p:sp>
    </p:spTree>
    <p:extLst>
      <p:ext uri="{BB962C8B-B14F-4D97-AF65-F5344CB8AC3E}">
        <p14:creationId xmlns:p14="http://schemas.microsoft.com/office/powerpoint/2010/main" val="31952736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144</a:t>
            </a:fld>
            <a:endParaRPr lang="en-US"/>
          </a:p>
        </p:txBody>
      </p:sp>
    </p:spTree>
    <p:extLst>
      <p:ext uri="{BB962C8B-B14F-4D97-AF65-F5344CB8AC3E}">
        <p14:creationId xmlns:p14="http://schemas.microsoft.com/office/powerpoint/2010/main" val="385963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145</a:t>
            </a:fld>
            <a:endParaRPr lang="en-US"/>
          </a:p>
        </p:txBody>
      </p:sp>
    </p:spTree>
    <p:extLst>
      <p:ext uri="{BB962C8B-B14F-4D97-AF65-F5344CB8AC3E}">
        <p14:creationId xmlns:p14="http://schemas.microsoft.com/office/powerpoint/2010/main" val="17877945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146</a:t>
            </a:fld>
            <a:endParaRPr lang="en-US"/>
          </a:p>
        </p:txBody>
      </p:sp>
    </p:spTree>
    <p:extLst>
      <p:ext uri="{BB962C8B-B14F-4D97-AF65-F5344CB8AC3E}">
        <p14:creationId xmlns:p14="http://schemas.microsoft.com/office/powerpoint/2010/main" val="17253545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147</a:t>
            </a:fld>
            <a:endParaRPr lang="en-US"/>
          </a:p>
        </p:txBody>
      </p:sp>
    </p:spTree>
    <p:extLst>
      <p:ext uri="{BB962C8B-B14F-4D97-AF65-F5344CB8AC3E}">
        <p14:creationId xmlns:p14="http://schemas.microsoft.com/office/powerpoint/2010/main" val="32702116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148</a:t>
            </a:fld>
            <a:endParaRPr lang="en-US"/>
          </a:p>
        </p:txBody>
      </p:sp>
    </p:spTree>
    <p:extLst>
      <p:ext uri="{BB962C8B-B14F-4D97-AF65-F5344CB8AC3E}">
        <p14:creationId xmlns:p14="http://schemas.microsoft.com/office/powerpoint/2010/main" val="7326881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149</a:t>
            </a:fld>
            <a:endParaRPr lang="en-US"/>
          </a:p>
        </p:txBody>
      </p:sp>
    </p:spTree>
    <p:extLst>
      <p:ext uri="{BB962C8B-B14F-4D97-AF65-F5344CB8AC3E}">
        <p14:creationId xmlns:p14="http://schemas.microsoft.com/office/powerpoint/2010/main" val="35452307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150</a:t>
            </a:fld>
            <a:endParaRPr lang="en-US"/>
          </a:p>
        </p:txBody>
      </p:sp>
    </p:spTree>
    <p:extLst>
      <p:ext uri="{BB962C8B-B14F-4D97-AF65-F5344CB8AC3E}">
        <p14:creationId xmlns:p14="http://schemas.microsoft.com/office/powerpoint/2010/main" val="18735974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151</a:t>
            </a:fld>
            <a:endParaRPr lang="en-US"/>
          </a:p>
        </p:txBody>
      </p:sp>
    </p:spTree>
    <p:extLst>
      <p:ext uri="{BB962C8B-B14F-4D97-AF65-F5344CB8AC3E}">
        <p14:creationId xmlns:p14="http://schemas.microsoft.com/office/powerpoint/2010/main" val="61327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will find repeated in our sessions is that things that would be generally a bad idea either difficult in writing, composing, maintaining, or at the very least or at least performance inhibiting in T-SQL may not be a bad idea in PowerShell and visa-versa. </a:t>
            </a:r>
          </a:p>
          <a:p>
            <a:endParaRPr lang="en-US" dirty="0"/>
          </a:p>
          <a:p>
            <a:r>
              <a:rPr lang="en-US" dirty="0"/>
              <a:t>You can see in this command piping the database object to Select-Object we get a set of objects which would not be nearly as clear to get at in the TSQL versions, and would require a decent amount of additional code (this is 2016, so MaxDop is on the database level) </a:t>
            </a:r>
          </a:p>
          <a:p>
            <a:endParaRPr lang="en-US" dirty="0"/>
          </a:p>
          <a:p>
            <a:r>
              <a:rPr lang="en-US" dirty="0"/>
              <a:t>The Select-Object cmdlet has the ability to automatically understand the length of every object and it is trivial to index a specific position in a list, which would often require keys or row numbering in TSQL. </a:t>
            </a:r>
          </a:p>
          <a:p>
            <a:r>
              <a:rPr lang="en-US" dirty="0"/>
              <a:t>Using a combination of –First, -Skip (which skips the first N records) and –Last, you can easily sample your results and make sure they are what you expect, or even use the –Index parameter to give a list of items you would like extracted. </a:t>
            </a:r>
          </a:p>
          <a:p>
            <a:endParaRPr lang="en-US" dirty="0"/>
          </a:p>
          <a:p>
            <a:r>
              <a:rPr lang="en-US" dirty="0"/>
              <a:t>Also unlike TSQL, PowerShell often has complex nested types (if you do this in SQL son I feel bad for you, denormalize or get out) and the –ExpandProperty parameter is a really nice way to automatically extract the contents of nested collections or in some cases when a property is returned instead of a value.</a:t>
            </a:r>
          </a:p>
          <a:p>
            <a:endParaRPr lang="en-US" dirty="0"/>
          </a:p>
          <a:p>
            <a:r>
              <a:rPr lang="en-US" dirty="0"/>
              <a:t>This is a common operation when you want to dynamically get the value of something that returns an object instead of a value, simply select expanding and you don’t have to do some complex assignment dance. </a:t>
            </a:r>
          </a:p>
          <a:p>
            <a:endParaRPr lang="en-US" dirty="0"/>
          </a:p>
          <a:p>
            <a:r>
              <a:rPr lang="en-US" dirty="0"/>
              <a:t>One thing that I think is worth explaining which is frankly a bit easier in T-SQL than PowerShell is calculated properties, similar to concatenation or additional functions run on projected data in T-SQL.</a:t>
            </a:r>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84047959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fld id="{DDD65AC4-17B0-4E19-8496-B264E70A18D3}" type="slidenum">
              <a:rPr lang="en-US" smtClean="0"/>
              <a:t>152</a:t>
            </a:fld>
            <a:endParaRPr lang="en-US"/>
          </a:p>
        </p:txBody>
      </p:sp>
    </p:spTree>
    <p:extLst>
      <p:ext uri="{BB962C8B-B14F-4D97-AF65-F5344CB8AC3E}">
        <p14:creationId xmlns:p14="http://schemas.microsoft.com/office/powerpoint/2010/main" val="27887024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1624134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dirty="0"/>
          </a:p>
        </p:txBody>
      </p:sp>
    </p:spTree>
    <p:extLst>
      <p:ext uri="{BB962C8B-B14F-4D97-AF65-F5344CB8AC3E}">
        <p14:creationId xmlns:p14="http://schemas.microsoft.com/office/powerpoint/2010/main" val="40697896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155</a:t>
            </a:fld>
            <a:endParaRPr lang="en-US"/>
          </a:p>
        </p:txBody>
      </p:sp>
    </p:spTree>
    <p:extLst>
      <p:ext uri="{BB962C8B-B14F-4D97-AF65-F5344CB8AC3E}">
        <p14:creationId xmlns:p14="http://schemas.microsoft.com/office/powerpoint/2010/main" val="311387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is something I did a lot when I started in PowerShell, and it’s because I was missing the fundamental concepts.</a:t>
            </a:r>
          </a:p>
          <a:p>
            <a:endParaRPr lang="en-US" dirty="0"/>
          </a:p>
          <a:p>
            <a:r>
              <a:rPr lang="en-US" dirty="0"/>
              <a:t>The property name isn’t itself a thing, just a list being put into another function, and that function has a special syntax if you want to dynamically modify its output.</a:t>
            </a:r>
          </a:p>
          <a:p>
            <a:r>
              <a:rPr lang="en-US" dirty="0"/>
              <a:t>SO</a:t>
            </a:r>
          </a:p>
          <a:p>
            <a:r>
              <a:rPr lang="en-US" dirty="0"/>
              <a:t>Specifically, you have to pass a hash table with specific values, and the Select-Object command will understand you have to use a Calculated Property. </a:t>
            </a:r>
          </a:p>
          <a:p>
            <a:endParaRPr lang="en-US" dirty="0"/>
          </a:p>
          <a:p>
            <a:r>
              <a:rPr lang="en-US" dirty="0"/>
              <a:t>You can do this with any values you want, so if you find yourself saying “I need to join this” consider for smallish sets a calculated property could even be a lookup into another object, it’s a </a:t>
            </a:r>
            <a:r>
              <a:rPr lang="en-US" dirty="0" err="1"/>
              <a:t>ScriptBlock</a:t>
            </a:r>
            <a:r>
              <a:rPr lang="en-US" dirty="0"/>
              <a:t> so the possibilities are almost endless.</a:t>
            </a:r>
          </a:p>
          <a:p>
            <a:endParaRPr lang="en-US" dirty="0"/>
          </a:p>
          <a:p>
            <a:r>
              <a:rPr lang="en-US" dirty="0"/>
              <a:t>Alright, so we have a vague notion of how to take an object, find its properties, use select-object, project some of those properties, and we can even format it to boot.</a:t>
            </a:r>
          </a:p>
          <a:p>
            <a:r>
              <a:rPr lang="en-US" dirty="0"/>
              <a:t>What we haven’t really talked about is that little vertical line up there, called the pipe.</a:t>
            </a:r>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425466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Piping and looping are next up on the docket, and they basically replace the FROM idiom in T-SQL.</a:t>
            </a:r>
          </a:p>
          <a:p>
            <a:endParaRPr lang="en-US" dirty="0"/>
          </a:p>
          <a:p>
            <a:r>
              <a:rPr lang="en-US" dirty="0"/>
              <a:t>Effectively, if you want to operate on </a:t>
            </a:r>
            <a:r>
              <a:rPr lang="en-US"/>
              <a:t>an object </a:t>
            </a:r>
            <a:r>
              <a:rPr lang="en-US" dirty="0"/>
              <a:t>in a general way to project and filter data, you will generally be using one of these approaches (though C# does allow further interesting options not listed here.)</a:t>
            </a:r>
          </a:p>
          <a:p>
            <a:endParaRPr lang="en-US" dirty="0"/>
          </a:p>
          <a:p>
            <a:r>
              <a:rPr lang="en-US" dirty="0"/>
              <a:t>In piping, we pass the output </a:t>
            </a:r>
            <a:r>
              <a:rPr lang="en-US"/>
              <a:t>of objects </a:t>
            </a:r>
            <a:r>
              <a:rPr lang="en-US" dirty="0"/>
              <a:t>into the inputs of commands, and the pipe has some rules we will talk about later which automagically connect the dots of how; the pipe also allows any number of select/where/</a:t>
            </a:r>
            <a:r>
              <a:rPr lang="en-US" dirty="0" err="1"/>
              <a:t>etc</a:t>
            </a:r>
            <a:r>
              <a:rPr lang="en-US" dirty="0"/>
              <a:t> in the pipeline, just like you can subquery infinitely in a SQL statement (though in both cases you might be faffing a bit.)</a:t>
            </a:r>
          </a:p>
          <a:p>
            <a:endParaRPr lang="en-US" dirty="0"/>
          </a:p>
          <a:p>
            <a:r>
              <a:rPr lang="en-US" dirty="0"/>
              <a:t>With looping (which if you’ve written most other languages this will be review time) in </a:t>
            </a:r>
            <a:r>
              <a:rPr lang="en-US" dirty="0" err="1"/>
              <a:t>Powershell</a:t>
            </a:r>
            <a:r>
              <a:rPr lang="en-US" dirty="0"/>
              <a:t> you can pipe </a:t>
            </a:r>
            <a:r>
              <a:rPr lang="en-US"/>
              <a:t>the object </a:t>
            </a:r>
            <a:r>
              <a:rPr lang="en-US" dirty="0"/>
              <a:t>to a </a:t>
            </a:r>
            <a:r>
              <a:rPr lang="en-US" dirty="0" err="1"/>
              <a:t>foreach</a:t>
            </a:r>
            <a:r>
              <a:rPr lang="en-US" dirty="0"/>
              <a:t>, write an explicit </a:t>
            </a:r>
            <a:r>
              <a:rPr lang="en-US" dirty="0" err="1"/>
              <a:t>foreach</a:t>
            </a:r>
            <a:r>
              <a:rPr lang="en-US" dirty="0"/>
              <a:t>, or use one of the provided loops. </a:t>
            </a:r>
          </a:p>
          <a:p>
            <a:endParaRPr lang="en-US" dirty="0"/>
          </a:p>
          <a:p>
            <a:r>
              <a:rPr lang="en-US" dirty="0"/>
              <a:t>For most dba related tasks I find </a:t>
            </a:r>
            <a:r>
              <a:rPr lang="en-US" dirty="0" err="1"/>
              <a:t>foreach</a:t>
            </a:r>
            <a:r>
              <a:rPr lang="en-US" dirty="0"/>
              <a:t> to be my favorite non pipe based loop, but its really user’s choice. </a:t>
            </a:r>
          </a:p>
          <a:p>
            <a:endParaRPr lang="en-US" dirty="0"/>
          </a:p>
          <a:p>
            <a:r>
              <a:rPr lang="en-US" dirty="0"/>
              <a:t>We wont spend much more time on these except to talk about the piping rules (in case you have a command through a </a:t>
            </a:r>
            <a:r>
              <a:rPr lang="en-US" dirty="0" err="1"/>
              <a:t>tiz</a:t>
            </a:r>
            <a:r>
              <a:rPr lang="en-US" dirty="0"/>
              <a:t> on you) </a:t>
            </a:r>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36002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actually has </a:t>
            </a:r>
            <a:r>
              <a:rPr lang="en-US" dirty="0" err="1"/>
              <a:t>pararmeter</a:t>
            </a:r>
            <a:r>
              <a:rPr lang="en-US" dirty="0"/>
              <a:t> binding rules which determine how the output of one command or object is read by the input of a second.</a:t>
            </a:r>
          </a:p>
          <a:p>
            <a:r>
              <a:rPr lang="en-US" dirty="0"/>
              <a:t>I totally stole this list from </a:t>
            </a:r>
            <a:r>
              <a:rPr lang="en-US" dirty="0" err="1"/>
              <a:t>Boe</a:t>
            </a:r>
            <a:r>
              <a:rPr lang="en-US" dirty="0"/>
              <a:t> </a:t>
            </a:r>
            <a:r>
              <a:rPr lang="en-US" dirty="0" err="1"/>
              <a:t>Prox</a:t>
            </a:r>
            <a:r>
              <a:rPr lang="en-US" dirty="0"/>
              <a:t>, who is a wizard of </a:t>
            </a:r>
            <a:r>
              <a:rPr lang="en-US" dirty="0" err="1"/>
              <a:t>powershell</a:t>
            </a:r>
            <a:r>
              <a:rPr lang="en-US" dirty="0"/>
              <a:t> such that I fear speak his name, please buy his book. </a:t>
            </a:r>
          </a:p>
          <a:p>
            <a:endParaRPr lang="en-US" dirty="0"/>
          </a:p>
          <a:p>
            <a:r>
              <a:rPr lang="en-US" dirty="0"/>
              <a:t>Summed up, the output of Get-Process –name </a:t>
            </a:r>
            <a:r>
              <a:rPr lang="en-US" dirty="0" err="1"/>
              <a:t>powershell</a:t>
            </a:r>
            <a:r>
              <a:rPr lang="en-US" dirty="0"/>
              <a:t> looks like a bunch of values with various column headers, and the object has the type of [</a:t>
            </a:r>
            <a:r>
              <a:rPr lang="en-US" dirty="0" err="1"/>
              <a:t>System.Diagnostics.Process</a:t>
            </a:r>
            <a:r>
              <a:rPr lang="en-US" dirty="0"/>
              <a:t>]</a:t>
            </a:r>
          </a:p>
          <a:p>
            <a:r>
              <a:rPr lang="en-US" dirty="0"/>
              <a:t>PowerShell takes a look and see’s the output of that object matches the first parameter input of the Stop-Process command with the –</a:t>
            </a:r>
            <a:r>
              <a:rPr lang="en-US" dirty="0" err="1"/>
              <a:t>InputObject</a:t>
            </a:r>
            <a:r>
              <a:rPr lang="en-US" dirty="0"/>
              <a:t> validating the Process[] type, if you want to check this out you can use the Trace-Command cmdlet and look for the </a:t>
            </a:r>
            <a:r>
              <a:rPr lang="en-US" dirty="0" err="1"/>
              <a:t>ParameterBinding</a:t>
            </a:r>
            <a:r>
              <a:rPr lang="en-US" dirty="0"/>
              <a:t> Information call, you should see bind </a:t>
            </a:r>
            <a:r>
              <a:rPr lang="en-US" dirty="0" err="1"/>
              <a:t>arg</a:t>
            </a:r>
            <a:r>
              <a:rPr lang="en-US" dirty="0"/>
              <a:t> [</a:t>
            </a:r>
            <a:r>
              <a:rPr lang="en-US" dirty="0" err="1"/>
              <a:t>System.Diagnostics.Process</a:t>
            </a:r>
            <a:r>
              <a:rPr lang="en-US" dirty="0"/>
              <a:t>[]] to </a:t>
            </a:r>
            <a:r>
              <a:rPr lang="en-US" dirty="0" err="1"/>
              <a:t>param</a:t>
            </a:r>
            <a:r>
              <a:rPr lang="en-US" dirty="0"/>
              <a:t> [</a:t>
            </a:r>
            <a:r>
              <a:rPr lang="en-US" dirty="0" err="1"/>
              <a:t>InputObject</a:t>
            </a:r>
            <a:r>
              <a:rPr lang="en-US" dirty="0"/>
              <a:t>] Successful.</a:t>
            </a:r>
          </a:p>
          <a:p>
            <a:endParaRPr lang="en-US" dirty="0"/>
          </a:p>
          <a:p>
            <a:r>
              <a:rPr lang="en-US" dirty="0"/>
              <a:t>These rules are not things you need every single day, especially when working with a well designed module like </a:t>
            </a:r>
            <a:r>
              <a:rPr lang="en-US" dirty="0" err="1"/>
              <a:t>dbatools</a:t>
            </a:r>
            <a:r>
              <a:rPr lang="en-US" dirty="0"/>
              <a:t>.</a:t>
            </a:r>
          </a:p>
          <a:p>
            <a:endParaRPr lang="en-US" dirty="0"/>
          </a:p>
          <a:p>
            <a:r>
              <a:rPr lang="en-US" dirty="0"/>
              <a:t>If your functions are “advanced functions” and support the pipeline, and have sane input and output object types, you will find that </a:t>
            </a:r>
            <a:r>
              <a:rPr lang="en-US" dirty="0" err="1"/>
              <a:t>powershell</a:t>
            </a:r>
            <a:r>
              <a:rPr lang="en-US" dirty="0"/>
              <a:t> mostly automagically figures it out for you.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get really stuck trying to pipe things or are getting some confusing output, keep the previous rules in mind and pipe your object to Get-Member.</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4204939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automatic “Tell me what this thing does” tool of </a:t>
            </a:r>
            <a:r>
              <a:rPr lang="en-US" dirty="0" err="1"/>
              <a:t>powershell</a:t>
            </a:r>
            <a:r>
              <a:rPr lang="en-US" dirty="0"/>
              <a:t>, and its invaluable when navigating unfamiliar territory with PowerShell. </a:t>
            </a:r>
          </a:p>
          <a:p>
            <a:endParaRPr lang="en-US" dirty="0"/>
          </a:p>
          <a:p>
            <a:r>
              <a:rPr lang="en-US" dirty="0"/>
              <a:t>In general, Methods are things the object does (verbs) and Properties of various types are things the object is (data).</a:t>
            </a:r>
          </a:p>
          <a:p>
            <a:endParaRPr lang="en-US" dirty="0"/>
          </a:p>
          <a:p>
            <a:r>
              <a:rPr lang="en-US" dirty="0"/>
              <a:t>Here you see my asking the object that is returned from Connect-</a:t>
            </a:r>
            <a:r>
              <a:rPr lang="en-US" dirty="0" err="1"/>
              <a:t>DbaSqlSedrver</a:t>
            </a:r>
            <a:r>
              <a:rPr lang="en-US" dirty="0"/>
              <a:t> “What properties do you have formatted in 3 columns?” </a:t>
            </a:r>
          </a:p>
          <a:p>
            <a:r>
              <a:rPr lang="en-US" dirty="0"/>
              <a:t>It may seem a bit daunting at first, but when you consider that this is the server object that SSMS does all its work through, it starts to make sense. </a:t>
            </a:r>
          </a:p>
          <a:p>
            <a:endParaRPr lang="en-US" dirty="0"/>
          </a:p>
          <a:p>
            <a:r>
              <a:rPr lang="en-US" dirty="0"/>
              <a:t>You might see some interesting ones, like Databases, Paths, </a:t>
            </a:r>
            <a:r>
              <a:rPr lang="en-US" dirty="0" err="1"/>
              <a:t>IsSingleUser</a:t>
            </a:r>
            <a:r>
              <a:rPr lang="en-US" dirty="0"/>
              <a:t>, Credentials, all sorts of fun properties to be able to immediately inspect!</a:t>
            </a:r>
          </a:p>
          <a:p>
            <a:endParaRPr lang="en-US" dirty="0"/>
          </a:p>
          <a:p>
            <a:r>
              <a:rPr lang="en-US" dirty="0"/>
              <a:t>With this tool in mind many times the answer may be obvious when you are trying to solve a problem (or at least its clear what the next step to unravel the puzzle is) but you might want to just check out the MSDN page on that .NET type to get some additional information if you are getting thrown for a loop.</a:t>
            </a:r>
          </a:p>
          <a:p>
            <a:endParaRPr lang="en-US" dirty="0"/>
          </a:p>
          <a:p>
            <a:r>
              <a:rPr lang="en-US" dirty="0"/>
              <a:t>Many of the times the PowerShell documentation is good, but with some basic PS knowledge you can take a look at the properties and methods of the .NET type, and often times they have decent examples right up front (many if not in PowerShell, at least in C#.) </a:t>
            </a:r>
          </a:p>
          <a:p>
            <a:endParaRPr lang="en-US" dirty="0"/>
          </a:p>
          <a:p>
            <a:r>
              <a:rPr lang="en-US" dirty="0"/>
              <a:t>Alright, moving back onto the train, let’s take a look at Join-Object.</a:t>
            </a:r>
          </a:p>
          <a:p>
            <a:endParaRPr lang="en-US" dirty="0"/>
          </a:p>
          <a:p>
            <a:r>
              <a:rPr lang="en-US" dirty="0"/>
              <a:t>____</a:t>
            </a:r>
          </a:p>
          <a:p>
            <a:r>
              <a:rPr lang="en-US" dirty="0"/>
              <a:t>This slide also outlines something awesome about PowerShell that drove me crazy with VBScript. Like $</a:t>
            </a:r>
            <a:r>
              <a:rPr lang="en-US" dirty="0" err="1"/>
              <a:t>sql</a:t>
            </a:r>
            <a:r>
              <a:rPr lang="en-US" dirty="0"/>
              <a:t>, this command spans more than one line. </a:t>
            </a:r>
          </a:p>
          <a:p>
            <a:endParaRPr lang="en-US" dirty="0"/>
          </a:p>
          <a:p>
            <a:r>
              <a:rPr lang="en-US" dirty="0"/>
              <a:t>Using escape ` can also allow you to span more than one line by literally escaping a \r\n</a:t>
            </a:r>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3547057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Where-object is the predicate filter for PowerShell, and you can use it to great effect. </a:t>
            </a:r>
          </a:p>
          <a:p>
            <a:r>
              <a:rPr lang="en-US" dirty="0"/>
              <a:t>Just like TSQL </a:t>
            </a:r>
          </a:p>
          <a:p>
            <a:endParaRPr lang="en-US" dirty="0"/>
          </a:p>
          <a:p>
            <a:r>
              <a:rPr lang="en-US" dirty="0"/>
              <a:t>This would be a good place to talk about fancy quotes and regular quotes and how PS recognizes both</a:t>
            </a:r>
          </a:p>
          <a:p>
            <a:endParaRPr lang="en-US" dirty="0"/>
          </a:p>
          <a:p>
            <a:r>
              <a:rPr lang="en-US"/>
              <a:t>“Databases” </a:t>
            </a:r>
            <a:r>
              <a:rPr lang="en-US" dirty="0"/>
              <a:t>is a rich object. How does it contain “Contain?” </a:t>
            </a:r>
            <a:r>
              <a:rPr lang="en-US" dirty="0" err="1"/>
              <a:t>ToString</a:t>
            </a:r>
            <a:r>
              <a:rPr lang="en-US" dirty="0"/>
              <a:t>()!</a:t>
            </a:r>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974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does not use mathematical operators you are used to in the context of comparisons, it does for assignment.</a:t>
            </a:r>
          </a:p>
          <a:p>
            <a:r>
              <a:rPr lang="en-US" dirty="0"/>
              <a:t>That’s because classic comparison operators like greater than or less than are actually classic shortcuts for shell redirection operators, and so when PS was conceived they thought that as operators were effectively parameters to a function, why not just make it prefixed with –</a:t>
            </a:r>
          </a:p>
          <a:p>
            <a:endParaRPr lang="en-US" dirty="0"/>
          </a:p>
          <a:p>
            <a:r>
              <a:rPr lang="en-US" dirty="0"/>
              <a:t>This also helps a little bit with readability of some code, its much harder to mistake –</a:t>
            </a:r>
            <a:r>
              <a:rPr lang="en-US" dirty="0" err="1"/>
              <a:t>gt</a:t>
            </a:r>
            <a:r>
              <a:rPr lang="en-US" dirty="0"/>
              <a:t> for –</a:t>
            </a:r>
            <a:r>
              <a:rPr lang="en-US" dirty="0" err="1"/>
              <a:t>lt</a:t>
            </a:r>
            <a:r>
              <a:rPr lang="en-US" dirty="0"/>
              <a:t> than &lt; for &gt; in my experience.</a:t>
            </a:r>
          </a:p>
          <a:p>
            <a:r>
              <a:rPr lang="en-US" dirty="0"/>
              <a:t>The is/</a:t>
            </a:r>
            <a:r>
              <a:rPr lang="en-US" dirty="0" err="1"/>
              <a:t>isnot</a:t>
            </a:r>
            <a:r>
              <a:rPr lang="en-US" dirty="0"/>
              <a:t> compares types</a:t>
            </a:r>
          </a:p>
          <a:p>
            <a:r>
              <a:rPr lang="en-US" dirty="0"/>
              <a:t>The like compares wildcard comparisons</a:t>
            </a:r>
          </a:p>
          <a:p>
            <a:r>
              <a:rPr lang="en-US" dirty="0"/>
              <a:t>The match uses regex</a:t>
            </a:r>
          </a:p>
          <a:p>
            <a:endParaRPr lang="en-US" dirty="0"/>
          </a:p>
          <a:p>
            <a:r>
              <a:rPr lang="en-US" dirty="0"/>
              <a:t>Everything else seems pretty straightforward, and you can string them together with –and –or and –not, use </a:t>
            </a:r>
            <a:r>
              <a:rPr lang="en-US" dirty="0" err="1"/>
              <a:t>parens</a:t>
            </a:r>
            <a:r>
              <a:rPr lang="en-US" dirty="0"/>
              <a:t> </a:t>
            </a:r>
          </a:p>
          <a:p>
            <a:endParaRPr lang="en-US" dirty="0"/>
          </a:p>
          <a:p>
            <a:r>
              <a:rPr lang="en-US" dirty="0"/>
              <a:t>Again, you can use where multiple times in a pipeline, so if you want to filter, pipe to a command, and filter, feel free to. </a:t>
            </a:r>
          </a:p>
          <a:p>
            <a:r>
              <a:rPr lang="en-US" dirty="0"/>
              <a:t>With the where clause mostly cleared away, let’s take a look at Group-Object.</a:t>
            </a:r>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69291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US TAKE ONE</a:t>
            </a:r>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3763397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Group-Object </a:t>
            </a:r>
            <a:r>
              <a:rPr lang="en-US" dirty="0"/>
              <a:t>is a nice tool in the PowerShell toolbox, but unlike the T-SQL version, its not a 100% critical tool for getting information as PowerShell can determine a lot of aggregate values in loops which would generally be a bad idea in T-SQL.</a:t>
            </a:r>
          </a:p>
          <a:p>
            <a:endParaRPr lang="en-US" dirty="0"/>
          </a:p>
          <a:p>
            <a:r>
              <a:rPr lang="en-US" dirty="0"/>
              <a:t>Here we can see some process grouping, and this is my preferred way to </a:t>
            </a:r>
            <a:r>
              <a:rPr lang="en-US"/>
              <a:t>use Group-Object</a:t>
            </a:r>
            <a:r>
              <a:rPr lang="en-US" dirty="0"/>
              <a:t>, which is to take some output which may have many rows and quickly categorize them for me and aggregate by various types.</a:t>
            </a:r>
          </a:p>
          <a:p>
            <a:endParaRPr lang="en-US" dirty="0"/>
          </a:p>
          <a:p>
            <a:r>
              <a:rPr lang="en-US" dirty="0"/>
              <a:t>You can think of this somewhat analogous to the following TSQL query, but because it’s not constrained by the same rules as TSQL, it actually returns a 3</a:t>
            </a:r>
            <a:r>
              <a:rPr lang="en-US" baseline="30000" dirty="0"/>
              <a:t>rd</a:t>
            </a:r>
            <a:r>
              <a:rPr lang="en-US" dirty="0"/>
              <a:t> column named Group which actually </a:t>
            </a:r>
            <a:r>
              <a:rPr lang="en-US"/>
              <a:t>contains objects </a:t>
            </a:r>
            <a:r>
              <a:rPr lang="en-US" dirty="0"/>
              <a:t>which are the counted results. You’d have to do some disgusting TSQL XML querying to get the same result of a column.</a:t>
            </a:r>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219937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Sort-Object </a:t>
            </a:r>
            <a:r>
              <a:rPr lang="en-US" dirty="0"/>
              <a:t>is a nice little item to sort </a:t>
            </a:r>
            <a:r>
              <a:rPr lang="en-US"/>
              <a:t>your objects</a:t>
            </a:r>
            <a:r>
              <a:rPr lang="en-US" dirty="0"/>
              <a:t>, but you need to be careful because just </a:t>
            </a:r>
            <a:r>
              <a:rPr lang="en-US"/>
              <a:t>like Group-Object</a:t>
            </a:r>
            <a:r>
              <a:rPr lang="en-US" dirty="0"/>
              <a:t>, at first it may remind you of T-SQL commands, but it obeys a completely different set of rules.</a:t>
            </a:r>
          </a:p>
          <a:p>
            <a:endParaRPr lang="en-US" dirty="0"/>
          </a:p>
          <a:p>
            <a:r>
              <a:rPr lang="en-US" dirty="0"/>
              <a:t>By </a:t>
            </a:r>
            <a:r>
              <a:rPr lang="en-US"/>
              <a:t>default sort-object </a:t>
            </a:r>
            <a:r>
              <a:rPr lang="en-US" dirty="0"/>
              <a:t>has a little </a:t>
            </a:r>
            <a:r>
              <a:rPr lang="en-US" dirty="0" err="1"/>
              <a:t>powershell</a:t>
            </a:r>
            <a:r>
              <a:rPr lang="en-US" dirty="0"/>
              <a:t> magic (based on the same formatting files) to determine what it will sort on, but being explicit is always better than implicit when it comes to maintaining code. </a:t>
            </a:r>
          </a:p>
          <a:p>
            <a:endParaRPr lang="en-US" dirty="0"/>
          </a:p>
          <a:p>
            <a:r>
              <a:rPr lang="en-US" dirty="0"/>
              <a:t>There are a few parameters which we would recognize from the t-</a:t>
            </a:r>
            <a:r>
              <a:rPr lang="en-US" dirty="0" err="1"/>
              <a:t>sql</a:t>
            </a:r>
            <a:r>
              <a:rPr lang="en-US" dirty="0"/>
              <a:t> realm that we will check in a second, but I want to caution you that when naively writing sort code, things are not always what you expect.</a:t>
            </a:r>
          </a:p>
          <a:p>
            <a:endParaRPr lang="en-US" dirty="0"/>
          </a:p>
          <a:p>
            <a:r>
              <a:rPr lang="en-US" dirty="0"/>
              <a:t>For instance, what do you think the third command does?</a:t>
            </a:r>
          </a:p>
          <a:p>
            <a:r>
              <a:rPr lang="en-US" dirty="0"/>
              <a:t>(it returns a single line for each agent job by returning it as the first item in how its lists the processes out in the previous pipeline, output is bizarre for useful stuff, but this is programming damnit, not useful stuff!) </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38888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powershell</a:t>
            </a:r>
            <a:r>
              <a:rPr lang="en-US" dirty="0"/>
              <a:t>.</a:t>
            </a:r>
          </a:p>
          <a:p>
            <a:r>
              <a:rPr lang="en-US" dirty="0"/>
              <a:t>What you need to know is a little deeper into how </a:t>
            </a:r>
            <a:r>
              <a:rPr lang="en-US" dirty="0" err="1"/>
              <a:t>powershell</a:t>
            </a:r>
            <a:r>
              <a:rPr lang="en-US" dirty="0"/>
              <a:t> goes from code to displayed on the screen.</a:t>
            </a:r>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073771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new to </a:t>
            </a:r>
            <a:r>
              <a:rPr lang="en-US" dirty="0" err="1"/>
              <a:t>powershell</a:t>
            </a:r>
            <a:r>
              <a:rPr lang="en-US" dirty="0"/>
              <a:t> (or even not new </a:t>
            </a:r>
            <a:r>
              <a:rPr lang="en-US" dirty="0" err="1"/>
              <a:t>tbqh</a:t>
            </a:r>
            <a:r>
              <a:rPr lang="en-US" dirty="0"/>
              <a:t>) you may run into some stuff behaving oddly in your </a:t>
            </a:r>
            <a:r>
              <a:rPr lang="en-US" dirty="0" err="1"/>
              <a:t>sessionm</a:t>
            </a:r>
            <a:r>
              <a:rPr lang="en-US" dirty="0"/>
              <a:t>.</a:t>
            </a:r>
          </a:p>
          <a:p>
            <a:endParaRPr lang="en-US" dirty="0"/>
          </a:p>
          <a:p>
            <a:r>
              <a:rPr lang="en-US" dirty="0"/>
              <a:t>What you need to know is a little deeper into how </a:t>
            </a:r>
            <a:r>
              <a:rPr lang="en-US" dirty="0" err="1"/>
              <a:t>powershell</a:t>
            </a:r>
            <a:r>
              <a:rPr lang="en-US" dirty="0"/>
              <a:t> goes from code to displayed on the screen.</a:t>
            </a:r>
          </a:p>
          <a:p>
            <a:endParaRPr lang="en-US" dirty="0"/>
          </a:p>
          <a:p>
            <a:r>
              <a:rPr lang="en-US" dirty="0"/>
              <a:t>Talk about each influence a bit. </a:t>
            </a:r>
          </a:p>
          <a:p>
            <a:endParaRPr lang="en-US" dirty="0"/>
          </a:p>
          <a:p>
            <a:r>
              <a:rPr lang="en-US" dirty="0"/>
              <a:t>In many cases, this the type of behavior that can cause interesting results you may not expect. </a:t>
            </a:r>
          </a:p>
          <a:p>
            <a:endParaRPr lang="en-US" dirty="0"/>
          </a:p>
          <a:p>
            <a:r>
              <a:rPr lang="en-US" dirty="0"/>
              <a:t>Depending on the streams, the size of the console host, how the host is implemented, the format files, the </a:t>
            </a:r>
            <a:r>
              <a:rPr lang="en-US" dirty="0" err="1"/>
              <a:t>powershell</a:t>
            </a:r>
            <a:r>
              <a:rPr lang="en-US" dirty="0"/>
              <a:t> version, and the properties and their types you output, you can have a very different experience.</a:t>
            </a:r>
          </a:p>
          <a:p>
            <a:endParaRPr lang="en-US" dirty="0"/>
          </a:p>
          <a:p>
            <a:r>
              <a:rPr lang="en-US" dirty="0"/>
              <a:t>I have written code in PS in the ISE, the console, and visual studio code and seen the output come out three different ways.</a:t>
            </a:r>
          </a:p>
          <a:p>
            <a:br>
              <a:rPr lang="en-US" dirty="0"/>
            </a:br>
            <a:r>
              <a:rPr lang="en-US" dirty="0"/>
              <a:t>Knowing that, keep in mind you can always force behaviors you want, it just may take more effort than you are used to in other languages. </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515328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force an object to output (instead of being potentially </a:t>
            </a:r>
            <a:r>
              <a:rPr lang="en-US" dirty="0" err="1"/>
              <a:t>unioned</a:t>
            </a:r>
            <a:r>
              <a:rPr lang="en-US" dirty="0"/>
              <a:t>) you may have to pipe it to Out-Default.</a:t>
            </a:r>
          </a:p>
          <a:p>
            <a:r>
              <a:rPr lang="en-US" dirty="0"/>
              <a:t>If you are really sick of this formatting bull crap, just use the select * | </a:t>
            </a:r>
            <a:r>
              <a:rPr lang="en-US" dirty="0" err="1"/>
              <a:t>fl</a:t>
            </a:r>
            <a:r>
              <a:rPr lang="en-US" dirty="0"/>
              <a:t> -force magic I love so much (great for error messages) </a:t>
            </a:r>
          </a:p>
          <a:p>
            <a:endParaRPr lang="en-US" dirty="0"/>
          </a:p>
          <a:p>
            <a:r>
              <a:rPr lang="en-US" dirty="0"/>
              <a:t>If you cant get the output with these two tricks, try beginning assigning the output of operations to variables (or $null if you don’t care about the output), there are some cases where object output destroys the console output. </a:t>
            </a:r>
          </a:p>
          <a:p>
            <a:endParaRPr lang="en-US" dirty="0"/>
          </a:p>
          <a:p>
            <a:r>
              <a:rPr lang="en-US" dirty="0"/>
              <a:t>And with that, we wrapped up our talk on PowerShell console quirks, you should be more ready now to take on output from </a:t>
            </a:r>
            <a:r>
              <a:rPr lang="en-US" dirty="0" err="1"/>
              <a:t>dbatools</a:t>
            </a:r>
            <a:r>
              <a:rPr lang="en-US" dirty="0"/>
              <a:t> commands and craft them to your needs!</a:t>
            </a:r>
          </a:p>
          <a:p>
            <a:r>
              <a:rPr lang="en-US" dirty="0"/>
              <a:t>Awesome.</a:t>
            </a:r>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52688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I wish I knew when I first started powershelling was that you do not need to use any special multi-line strings.</a:t>
            </a:r>
          </a:p>
          <a:p>
            <a:r>
              <a:rPr lang="en-US" dirty="0"/>
              <a:t>Now, while you should not program a web application like this, these kind of simple string formatting things make lives easy.</a:t>
            </a:r>
          </a:p>
          <a:p>
            <a:endParaRPr lang="en-US" dirty="0"/>
          </a:p>
          <a:p>
            <a:r>
              <a:rPr lang="en-US" dirty="0"/>
              <a:t>The coolest thing about it? Those variables are expanded at runtime, so you can absolutely store these SQL queries in constant files or in other ways to cleanly separate your code.</a:t>
            </a:r>
          </a:p>
          <a:p>
            <a:r>
              <a:rPr lang="en-US" dirty="0"/>
              <a:t>Enjoy that tidbit!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1741078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2720599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3368649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SMO</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1060396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42838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2008 – PowerShell </a:t>
            </a:r>
            <a:r>
              <a:rPr lang="en-US" sz="1200" dirty="0" err="1">
                <a:solidFill>
                  <a:schemeClr val="bg1"/>
                </a:solidFill>
              </a:rPr>
              <a:t>Snapin</a:t>
            </a:r>
            <a:r>
              <a:rPr lang="en-US" sz="1200" dirty="0">
                <a:solidFill>
                  <a:schemeClr val="bg1"/>
                </a:solidFill>
              </a:rPr>
              <a:t> and </a:t>
            </a:r>
            <a:r>
              <a:rPr lang="en-US" sz="1200" dirty="0" err="1">
                <a:solidFill>
                  <a:schemeClr val="bg1"/>
                </a:solidFill>
              </a:rPr>
              <a:t>Minishell</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2012 – introduced the SQLPS module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t>Mostly Availability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2014 - </a:t>
            </a:r>
            <a:r>
              <a:rPr lang="en-US" dirty="0"/>
              <a:t>6 years into it</a:t>
            </a:r>
            <a:r>
              <a:rPr lang="en-US" baseline="0" dirty="0"/>
              <a:t> </a:t>
            </a:r>
            <a:r>
              <a:rPr lang="en-US" dirty="0"/>
              <a:t>and we’ve only got 45 commands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629673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ASP.NET Hammer</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143875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When you want the power of regex</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t>More powerful and faster than LIKE</a:t>
            </a:r>
          </a:p>
          <a:p>
            <a:pPr lvl="0">
              <a:lnSpc>
                <a:spcPct val="150000"/>
              </a:lnSpc>
            </a:pPr>
            <a:r>
              <a:rPr lang="en-US" sz="1600" dirty="0"/>
              <a:t>37,545 SQL Server stored procedures on 9 servers evaluated in 8.67 seconds!</a:t>
            </a:r>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84593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4160781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775564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208265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it easy</a:t>
            </a:r>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3017555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52</a:t>
            </a:fld>
            <a:endParaRPr lang="de-DE"/>
          </a:p>
        </p:txBody>
      </p:sp>
    </p:spTree>
    <p:extLst>
      <p:ext uri="{BB962C8B-B14F-4D97-AF65-F5344CB8AC3E}">
        <p14:creationId xmlns:p14="http://schemas.microsoft.com/office/powerpoint/2010/main" val="608189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53</a:t>
            </a:fld>
            <a:endParaRPr lang="de-DE"/>
          </a:p>
        </p:txBody>
      </p:sp>
    </p:spTree>
    <p:extLst>
      <p:ext uri="{BB962C8B-B14F-4D97-AF65-F5344CB8AC3E}">
        <p14:creationId xmlns:p14="http://schemas.microsoft.com/office/powerpoint/2010/main" val="2101505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a:t>
            </a:r>
          </a:p>
        </p:txBody>
      </p:sp>
      <p:sp>
        <p:nvSpPr>
          <p:cNvPr id="4" name="Slide Number Placeholder 3"/>
          <p:cNvSpPr>
            <a:spLocks noGrp="1"/>
          </p:cNvSpPr>
          <p:nvPr>
            <p:ph type="sldNum" sz="quarter" idx="10"/>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996542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a:t>
            </a:r>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390180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Tab-completion didn’t work</a:t>
            </a:r>
          </a:p>
          <a:p>
            <a:pPr marL="171450" indent="-171450">
              <a:buFont typeface="Arial" panose="020B0604020202020204" pitchFamily="34" charset="0"/>
              <a:buChar char="•"/>
            </a:pPr>
            <a:r>
              <a:rPr lang="en-US" sz="1200" dirty="0"/>
              <a:t>Invoke-</a:t>
            </a:r>
            <a:r>
              <a:rPr lang="en-US" sz="1200" dirty="0" err="1"/>
              <a:t>SqlCmd</a:t>
            </a:r>
            <a:r>
              <a:rPr lang="en-US" sz="1200" dirty="0"/>
              <a:t> was buggy</a:t>
            </a:r>
          </a:p>
          <a:p>
            <a:pPr marL="171450" indent="-171450">
              <a:buFont typeface="Arial" panose="020B0604020202020204" pitchFamily="34" charset="0"/>
              <a:buChar char="•"/>
            </a:pPr>
            <a:r>
              <a:rPr lang="en-US" sz="1200" dirty="0"/>
              <a:t>-</a:t>
            </a:r>
            <a:r>
              <a:rPr lang="en-US" sz="1200" dirty="0" err="1"/>
              <a:t>WhatIf</a:t>
            </a:r>
            <a:r>
              <a:rPr lang="en-US" sz="1200" dirty="0"/>
              <a:t> actually performed commands</a:t>
            </a:r>
          </a:p>
          <a:p>
            <a:pPr marL="171450" indent="-171450">
              <a:buFont typeface="Arial" panose="020B0604020202020204" pitchFamily="34" charset="0"/>
              <a:buChar char="•"/>
            </a:pPr>
            <a:r>
              <a:rPr lang="en-US" sz="1200" dirty="0"/>
              <a:t>SQLPS was slow to load</a:t>
            </a:r>
          </a:p>
          <a:p>
            <a:pPr marL="171450" indent="-171450">
              <a:buFont typeface="Arial" panose="020B0604020202020204" pitchFamily="34" charset="0"/>
              <a:buChar char="•"/>
            </a:pPr>
            <a:r>
              <a:rPr lang="en-US" sz="1200" dirty="0"/>
              <a:t>SQLPS changed the directory unexpectedly</a:t>
            </a:r>
          </a:p>
          <a:p>
            <a:pPr marL="171450" indent="-171450">
              <a:buFont typeface="Arial" panose="020B0604020202020204" pitchFamily="34" charset="0"/>
              <a:buChar char="•"/>
            </a:pPr>
            <a:r>
              <a:rPr lang="en-US" sz="1200" dirty="0"/>
              <a:t>SQLPS used unapproved verbs</a:t>
            </a:r>
          </a:p>
          <a:p>
            <a:pPr marL="171450" indent="-171450">
              <a:buFont typeface="Arial" panose="020B0604020202020204" pitchFamily="34" charset="0"/>
              <a:buChar char="•"/>
            </a:pPr>
            <a:r>
              <a:rPr lang="en-US" sz="1200" dirty="0"/>
              <a:t>Other platforms offered 700+ cmdlets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571216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800" dirty="0"/>
              <a:t>Toy Story Reference </a:t>
            </a:r>
            <a:r>
              <a:rPr lang="en-US" sz="2800" dirty="0">
                <a:sym typeface="Wingdings" panose="05000000000000000000" pitchFamily="2" charset="2"/>
              </a:rPr>
              <a:t></a:t>
            </a:r>
            <a:endParaRPr lang="en-US" sz="2800" dirty="0"/>
          </a:p>
          <a:p>
            <a:pPr marL="285750" indent="-285750">
              <a:buFont typeface="Arial" panose="020B0604020202020204" pitchFamily="34" charset="0"/>
              <a:buChar char="•"/>
            </a:pPr>
            <a:r>
              <a:rPr lang="en-US" sz="2800" dirty="0"/>
              <a:t>The SQL Server team hired a dedicated PowerShell engineer – We love Matteo – even if we aren’t sure how to pronounce his surname</a:t>
            </a:r>
          </a:p>
          <a:p>
            <a:pPr marL="285750" indent="-285750">
              <a:buFont typeface="Arial" panose="020B0604020202020204" pitchFamily="34" charset="0"/>
              <a:buChar char="•"/>
            </a:pPr>
            <a:r>
              <a:rPr lang="en-US" sz="2800" dirty="0"/>
              <a:t>Microsoft began taking Connect Items (suggestions + bug reports) seriously</a:t>
            </a:r>
          </a:p>
          <a:p>
            <a:pPr marL="285750" indent="-285750">
              <a:buFont typeface="Arial" panose="020B0604020202020204" pitchFamily="34" charset="0"/>
              <a:buChar char="•"/>
            </a:pPr>
            <a:r>
              <a:rPr lang="en-US" sz="2800" dirty="0"/>
              <a:t>https://social.msdn.microsoft.com/Forums/en-US/728f562f-0600-432b-aaab-1decc406d6d8/submitting-defect-reports-and-suggestions?forum=sqltools </a:t>
            </a:r>
          </a:p>
          <a:p>
            <a:pPr marL="285750" indent="-285750">
              <a:buFont typeface="Arial" panose="020B0604020202020204" pitchFamily="34" charset="0"/>
              <a:buChar char="•"/>
            </a:pPr>
            <a:r>
              <a:rPr lang="en-US" sz="2800" dirty="0"/>
              <a:t>SQLPS was renamed to SqlServer</a:t>
            </a:r>
          </a:p>
          <a:p>
            <a:pPr marL="742950" lvl="1" indent="-285750">
              <a:buFont typeface="Arial" panose="020B0604020202020204" pitchFamily="34" charset="0"/>
              <a:buChar char="•"/>
            </a:pPr>
            <a:r>
              <a:rPr lang="en-US" sz="2800" dirty="0"/>
              <a:t>Made it easier to do REGULAR RELEASES!</a:t>
            </a:r>
          </a:p>
          <a:p>
            <a:pPr marL="742950" lvl="1" indent="-285750">
              <a:buFont typeface="Arial" panose="020B0604020202020204" pitchFamily="34" charset="0"/>
              <a:buChar char="•"/>
            </a:pPr>
            <a:r>
              <a:rPr lang="en-US" sz="2800" dirty="0"/>
              <a:t>Initially these were monthly releases associated with SSMS</a:t>
            </a:r>
          </a:p>
          <a:p>
            <a:pPr marL="742950" lvl="1" indent="-285750">
              <a:buFont typeface="Arial" panose="020B0604020202020204" pitchFamily="34" charset="0"/>
              <a:buChar char="•"/>
            </a:pPr>
            <a:r>
              <a:rPr lang="en-US" sz="2800" dirty="0"/>
              <a:t>But then they were doing two a month of SSMS</a:t>
            </a:r>
          </a:p>
          <a:p>
            <a:pPr marL="285750" indent="-285750">
              <a:buFont typeface="Arial" panose="020B0604020202020204" pitchFamily="34" charset="0"/>
              <a:buChar char="•"/>
            </a:pPr>
            <a:r>
              <a:rPr lang="en-US" sz="2800" dirty="0"/>
              <a:t>March 2017 - Separated from SSMS install with the SSMS 17.0 release and available from the PowerShell Gallery – no need for massive download (20Mb versus 700Mb  ) and quicker releases –easier to update</a:t>
            </a:r>
          </a:p>
          <a:p>
            <a:endParaRPr lang="en-US" dirty="0"/>
          </a:p>
          <a:p>
            <a:r>
              <a:rPr lang="en-US" dirty="0"/>
              <a:t>Rob, discuss how community and Microsoft came together</a:t>
            </a:r>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450989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66</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67</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71</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72</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73</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74</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75</a:t>
            </a:fld>
            <a:endParaRPr lang="en-US"/>
          </a:p>
        </p:txBody>
      </p:sp>
    </p:spTree>
    <p:extLst>
      <p:ext uri="{BB962C8B-B14F-4D97-AF65-F5344CB8AC3E}">
        <p14:creationId xmlns:p14="http://schemas.microsoft.com/office/powerpoint/2010/main" val="341819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be fu nctionality?</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993182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76</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77</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79</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80</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81</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82</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83</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84</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knowledge here</a:t>
            </a:r>
          </a:p>
          <a:p>
            <a:endParaRPr lang="en-GB" dirty="0"/>
          </a:p>
          <a:p>
            <a:r>
              <a:rPr lang="en-GB" dirty="0"/>
              <a:t>This is the correct way to test if an array contains a value</a:t>
            </a:r>
          </a:p>
        </p:txBody>
      </p:sp>
      <p:sp>
        <p:nvSpPr>
          <p:cNvPr id="4" name="Slide Number Placeholder 3"/>
          <p:cNvSpPr>
            <a:spLocks noGrp="1"/>
          </p:cNvSpPr>
          <p:nvPr>
            <p:ph type="sldNum" sz="quarter" idx="10"/>
          </p:nvPr>
        </p:nvSpPr>
        <p:spPr/>
        <p:txBody>
          <a:bodyPr/>
          <a:lstStyle/>
          <a:p>
            <a:fld id="{DDD65AC4-17B0-4E19-8496-B264E70A18D3}" type="slidenum">
              <a:rPr lang="en-US" smtClean="0"/>
              <a:t>85</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87</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breaking down the basics, here’s the list.</a:t>
            </a:r>
          </a:p>
          <a:p>
            <a:r>
              <a:rPr lang="en-US" dirty="0"/>
              <a:t>What when we go by the </a:t>
            </a:r>
            <a:r>
              <a:rPr lang="en-US" dirty="0" err="1"/>
              <a:t>shortnames</a:t>
            </a:r>
            <a:r>
              <a:rPr lang="en-US" dirty="0"/>
              <a:t>, its may be even clearer.</a:t>
            </a:r>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7463562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88</a:t>
            </a:fld>
            <a:endParaRPr lang="nl-BE"/>
          </a:p>
        </p:txBody>
      </p:sp>
    </p:spTree>
    <p:extLst>
      <p:ext uri="{BB962C8B-B14F-4D97-AF65-F5344CB8AC3E}">
        <p14:creationId xmlns:p14="http://schemas.microsoft.com/office/powerpoint/2010/main" val="560292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89</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90</a:t>
            </a:fld>
            <a:endParaRPr lang="en-US"/>
          </a:p>
        </p:txBody>
      </p:sp>
    </p:spTree>
    <p:extLst>
      <p:ext uri="{BB962C8B-B14F-4D97-AF65-F5344CB8AC3E}">
        <p14:creationId xmlns:p14="http://schemas.microsoft.com/office/powerpoint/2010/main" val="2300084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91</a:t>
            </a:fld>
            <a:endParaRPr lang="en-US"/>
          </a:p>
        </p:txBody>
      </p:sp>
    </p:spTree>
    <p:extLst>
      <p:ext uri="{BB962C8B-B14F-4D97-AF65-F5344CB8AC3E}">
        <p14:creationId xmlns:p14="http://schemas.microsoft.com/office/powerpoint/2010/main" val="40845127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92</a:t>
            </a:fld>
            <a:endParaRPr lang="en-US"/>
          </a:p>
        </p:txBody>
      </p:sp>
    </p:spTree>
    <p:extLst>
      <p:ext uri="{BB962C8B-B14F-4D97-AF65-F5344CB8AC3E}">
        <p14:creationId xmlns:p14="http://schemas.microsoft.com/office/powerpoint/2010/main" val="18504692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93</a:t>
            </a:fld>
            <a:endParaRPr lang="en-US"/>
          </a:p>
        </p:txBody>
      </p:sp>
    </p:spTree>
    <p:extLst>
      <p:ext uri="{BB962C8B-B14F-4D97-AF65-F5344CB8AC3E}">
        <p14:creationId xmlns:p14="http://schemas.microsoft.com/office/powerpoint/2010/main" val="4200271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94</a:t>
            </a:fld>
            <a:endParaRPr lang="en-US"/>
          </a:p>
        </p:txBody>
      </p:sp>
    </p:spTree>
    <p:extLst>
      <p:ext uri="{BB962C8B-B14F-4D97-AF65-F5344CB8AC3E}">
        <p14:creationId xmlns:p14="http://schemas.microsoft.com/office/powerpoint/2010/main" val="26153948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95</a:t>
            </a:fld>
            <a:endParaRPr lang="en-US"/>
          </a:p>
        </p:txBody>
      </p:sp>
    </p:spTree>
    <p:extLst>
      <p:ext uri="{BB962C8B-B14F-4D97-AF65-F5344CB8AC3E}">
        <p14:creationId xmlns:p14="http://schemas.microsoft.com/office/powerpoint/2010/main" val="4053617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96</a:t>
            </a:fld>
            <a:endParaRPr lang="en-US"/>
          </a:p>
        </p:txBody>
      </p:sp>
    </p:spTree>
    <p:extLst>
      <p:ext uri="{BB962C8B-B14F-4D97-AF65-F5344CB8AC3E}">
        <p14:creationId xmlns:p14="http://schemas.microsoft.com/office/powerpoint/2010/main" val="4167214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98</a:t>
            </a:fld>
            <a:endParaRPr lang="en-US"/>
          </a:p>
        </p:txBody>
      </p:sp>
    </p:spTree>
    <p:extLst>
      <p:ext uri="{BB962C8B-B14F-4D97-AF65-F5344CB8AC3E}">
        <p14:creationId xmlns:p14="http://schemas.microsoft.com/office/powerpoint/2010/main" val="358329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order by and from are a little bit wonky, but otherwise this is somewhat familiar territory.</a:t>
            </a:r>
          </a:p>
          <a:p>
            <a:r>
              <a:rPr lang="en-US" dirty="0"/>
              <a:t>And that’s what I want you all to understand, that your set based filtering and projections are welcome and awesome skills, and they apply fairly directly to things in PowerShell.</a:t>
            </a:r>
          </a:p>
          <a:p>
            <a:endParaRPr lang="en-US" dirty="0"/>
          </a:p>
          <a:p>
            <a:r>
              <a:rPr lang="en-US" dirty="0"/>
              <a:t>T-SQL has AS, we have Set-Alias</a:t>
            </a:r>
          </a:p>
          <a:p>
            <a:endParaRPr lang="en-US" dirty="0"/>
          </a:p>
          <a:p>
            <a:r>
              <a:rPr lang="en-US" dirty="0"/>
              <a:t>Address RBAR with PS (% = </a:t>
            </a:r>
            <a:r>
              <a:rPr lang="en-US" dirty="0" err="1"/>
              <a:t>ForEach</a:t>
            </a:r>
            <a:r>
              <a:rPr lang="en-US" dirty="0"/>
              <a:t>-Object) and how it’s NBD</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4505771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99</a:t>
            </a:fld>
            <a:endParaRPr lang="en-US"/>
          </a:p>
        </p:txBody>
      </p:sp>
    </p:spTree>
    <p:extLst>
      <p:ext uri="{BB962C8B-B14F-4D97-AF65-F5344CB8AC3E}">
        <p14:creationId xmlns:p14="http://schemas.microsoft.com/office/powerpoint/2010/main" val="4264467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100</a:t>
            </a:fld>
            <a:endParaRPr lang="en-US"/>
          </a:p>
        </p:txBody>
      </p:sp>
    </p:spTree>
    <p:extLst>
      <p:ext uri="{BB962C8B-B14F-4D97-AF65-F5344CB8AC3E}">
        <p14:creationId xmlns:p14="http://schemas.microsoft.com/office/powerpoint/2010/main" val="31952736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101</a:t>
            </a:fld>
            <a:endParaRPr lang="en-US"/>
          </a:p>
        </p:txBody>
      </p:sp>
    </p:spTree>
    <p:extLst>
      <p:ext uri="{BB962C8B-B14F-4D97-AF65-F5344CB8AC3E}">
        <p14:creationId xmlns:p14="http://schemas.microsoft.com/office/powerpoint/2010/main" val="385963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102</a:t>
            </a:fld>
            <a:endParaRPr lang="en-US"/>
          </a:p>
        </p:txBody>
      </p:sp>
    </p:spTree>
    <p:extLst>
      <p:ext uri="{BB962C8B-B14F-4D97-AF65-F5344CB8AC3E}">
        <p14:creationId xmlns:p14="http://schemas.microsoft.com/office/powerpoint/2010/main" val="17877945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103</a:t>
            </a:fld>
            <a:endParaRPr lang="en-US"/>
          </a:p>
        </p:txBody>
      </p:sp>
    </p:spTree>
    <p:extLst>
      <p:ext uri="{BB962C8B-B14F-4D97-AF65-F5344CB8AC3E}">
        <p14:creationId xmlns:p14="http://schemas.microsoft.com/office/powerpoint/2010/main" val="1725354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104</a:t>
            </a:fld>
            <a:endParaRPr lang="en-US"/>
          </a:p>
        </p:txBody>
      </p:sp>
    </p:spTree>
    <p:extLst>
      <p:ext uri="{BB962C8B-B14F-4D97-AF65-F5344CB8AC3E}">
        <p14:creationId xmlns:p14="http://schemas.microsoft.com/office/powerpoint/2010/main" val="32702116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105</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106</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107</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108</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it’s a SQL like syntax, you know this.</a:t>
            </a:r>
          </a:p>
          <a:p>
            <a:r>
              <a:rPr lang="en-US" dirty="0"/>
              <a:t>Alright, let’s dive into the various commands, break them down a little bit, and show off some interesting possibilities. </a:t>
            </a:r>
          </a:p>
          <a:p>
            <a:endParaRPr lang="en-US" dirty="0"/>
          </a:p>
          <a:p>
            <a:r>
              <a:rPr lang="en-US" dirty="0"/>
              <a:t>First, we are going to </a:t>
            </a:r>
            <a:r>
              <a:rPr lang="en-US"/>
              <a:t>discuss Select-object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3178273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109</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110</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111</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112</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113</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114</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115</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116</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117</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118</a:t>
            </a:fld>
            <a:endParaRPr lang="en-US"/>
          </a:p>
        </p:txBody>
      </p:sp>
    </p:spTree>
    <p:extLst>
      <p:ext uri="{BB962C8B-B14F-4D97-AF65-F5344CB8AC3E}">
        <p14:creationId xmlns:p14="http://schemas.microsoft.com/office/powerpoint/2010/main" val="3418198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7DFF-1470-4AF5-9484-68D6438DB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EB35F30-7A72-4B5F-BF1B-9EFDA1824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57DD68-F830-4CBC-AC6F-6D871C23CB83}"/>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E1C74782-0395-4517-8EB2-50E050CD1B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7A857F-092C-4D10-9D79-48F71EAAD4B0}"/>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385852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26A9-3921-4EA1-AD4A-C27BF4B5A2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D48BB8-6C5F-4BAB-B57B-8816C8B88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AD969-2985-4D18-BD1A-229AFEFF4035}"/>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712431CC-9932-4E5C-B6D3-5C54DB023A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081F1E-3D3B-4FD8-8183-D0098E7EC637}"/>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62539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CDCAD-C1E3-4D2E-94B9-1729BCF308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1B9FDD-806E-4855-899C-D293FD0263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8D9986-393C-41FB-99B7-FAA30F4EF3EB}"/>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F7175E5A-68C4-4DB4-8358-40C4DC377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543456-CA52-45CF-8239-E972AF20045D}"/>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887051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5" y="514352"/>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6" y="2674496"/>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1"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70" rtl="0" eaLnBrk="1" latinLnBrk="0" hangingPunct="1">
              <a:spcAft>
                <a:spcPts val="4267"/>
              </a:spcAft>
              <a:defRPr/>
            </a:pPr>
            <a:r>
              <a:rPr lang="en-US" dirty="0"/>
              <a:t>Click to edit Master</a:t>
            </a:r>
          </a:p>
        </p:txBody>
      </p:sp>
    </p:spTree>
    <p:extLst>
      <p:ext uri="{BB962C8B-B14F-4D97-AF65-F5344CB8AC3E}">
        <p14:creationId xmlns:p14="http://schemas.microsoft.com/office/powerpoint/2010/main" val="3332504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6045500" y="267090"/>
            <a:ext cx="5889203" cy="6343149"/>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726870" y="24188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539482" y="4069019"/>
            <a:ext cx="7462820"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539482" y="3099097"/>
            <a:ext cx="7462820" cy="818705"/>
          </a:xfrm>
          <a:prstGeom prst="rect">
            <a:avLst/>
          </a:prstGeom>
        </p:spPr>
        <p:txBody>
          <a:bodyPr anchor="b"/>
          <a:lstStyle>
            <a:lvl1pPr>
              <a:lnSpc>
                <a:spcPct val="90000"/>
              </a:lnSpc>
              <a:defRPr sz="5333"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539482" y="5478611"/>
            <a:ext cx="714820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358806" y="538427"/>
            <a:ext cx="4120748" cy="1060647"/>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7631026" y="5382508"/>
            <a:ext cx="1438509" cy="616803"/>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2400"/>
          </a:p>
        </p:txBody>
      </p:sp>
    </p:spTree>
    <p:extLst>
      <p:ext uri="{BB962C8B-B14F-4D97-AF65-F5344CB8AC3E}">
        <p14:creationId xmlns:p14="http://schemas.microsoft.com/office/powerpoint/2010/main" val="3118601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5812972" y="269350"/>
            <a:ext cx="6128179" cy="6340007"/>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6315" y="-594949"/>
            <a:ext cx="3608181" cy="3608181"/>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89026" y="3439352"/>
            <a:ext cx="5395980" cy="2090208"/>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588878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679240"/>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096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4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601944" y="2368759"/>
            <a:ext cx="4907376" cy="520700"/>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675024" y="2368759"/>
            <a:ext cx="4907376" cy="520700"/>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01943"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675023"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822354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12500" y="2769553"/>
            <a:ext cx="5927545" cy="942209"/>
          </a:xfrm>
          <a:prstGeom prst="rect">
            <a:avLst/>
          </a:prstGeom>
        </p:spPr>
        <p:txBody>
          <a:bodyPr vert="horz" lIns="91440" tIns="45720" rIns="91440" bIns="45720" rtlCol="0" anchor="b" anchorCtr="0">
            <a:noAutofit/>
          </a:bodyPr>
          <a:lstStyle>
            <a:lvl1pPr algn="r">
              <a:defRPr lang="en-US" sz="72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11595" y="3707589"/>
            <a:ext cx="5928451" cy="604977"/>
          </a:xfrm>
          <a:prstGeom prst="rect">
            <a:avLst/>
          </a:prstGeom>
        </p:spPr>
        <p:txBody>
          <a:bodyPr vert="horz" lIns="91440" tIns="45720" rIns="91440" bIns="45720" rtlCol="0" anchor="t">
            <a:noAutofit/>
          </a:bodyPr>
          <a:lstStyle>
            <a:lvl1pPr algn="r">
              <a:defRPr lang="en-US" sz="3200"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461065" y="0"/>
            <a:ext cx="3730935" cy="6858000"/>
          </a:xfrm>
          <a:prstGeom prst="rect">
            <a:avLst/>
          </a:prstGeom>
        </p:spPr>
      </p:pic>
    </p:spTree>
    <p:extLst>
      <p:ext uri="{BB962C8B-B14F-4D97-AF65-F5344CB8AC3E}">
        <p14:creationId xmlns:p14="http://schemas.microsoft.com/office/powerpoint/2010/main" val="102480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03251" y="2745634"/>
            <a:ext cx="10989733" cy="330453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03251" y="1645604"/>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690575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8230-1240-481C-86F1-A0AF7FC07B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EF6156-411F-490B-9EE1-4FC4ED1964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0A306B-37A9-4675-83D8-6D0283F3BA77}"/>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383261C0-1D8D-4B42-8E7F-A0936FA4C6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28ECA-BF60-4E36-B4A2-6969F2A79DFF}"/>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32855425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575257"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852790"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130323"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407857"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685390"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75256" y="227973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852532"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129808"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407084"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667960"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2068038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75734" y="2006855"/>
            <a:ext cx="11015133" cy="597807"/>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75734" y="260270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75734"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75734" y="397774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75734" y="4720263"/>
            <a:ext cx="11015133" cy="597807"/>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75734" y="531611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34887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658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895D-360F-4A35-A84B-4339DE9078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60A6F0-C8BC-4DA6-B38E-DEDA7210AD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8FC44D-5EBA-414A-997E-0A92AB69424E}"/>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DB73B63A-95AA-4F00-A25F-D76486DB13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2C3824-1CBB-4625-BD8B-86ED5B696CB9}"/>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1849910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E764-DE4B-4EF1-9FAA-ED67FF60B8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E68485-F115-4CF8-9D36-35DB7B63EC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EBA1831-B3EB-4244-B4F9-3D41AA9438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F6B0452-2A5A-41F0-991E-723EFDDA44C0}"/>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6" name="Footer Placeholder 5">
            <a:extLst>
              <a:ext uri="{FF2B5EF4-FFF2-40B4-BE49-F238E27FC236}">
                <a16:creationId xmlns:a16="http://schemas.microsoft.com/office/drawing/2014/main" id="{BDC8021F-D55F-431D-8B46-BCF0D558D7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08F022-F59F-45A0-9A11-E18B7CD999BE}"/>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159027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E550-842A-4B51-B0CB-2C34B7D0F32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645517-08E8-47D0-88AF-1722ADEEA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54C2E-3F63-4E6A-B356-8D4CB3CC9B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6385C3-AC64-48AF-A458-9E29BC89E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BE1CC-7E16-4967-8847-36A42E4E93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BB82585-145A-4F27-BA8F-2F3D75437D97}"/>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8" name="Footer Placeholder 7">
            <a:extLst>
              <a:ext uri="{FF2B5EF4-FFF2-40B4-BE49-F238E27FC236}">
                <a16:creationId xmlns:a16="http://schemas.microsoft.com/office/drawing/2014/main" id="{A4532E54-F0E1-4FF1-B780-9D69CF1479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B4281F5-E7B0-4835-8C7E-5A015A9B4D25}"/>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444903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7A5DC-B917-4CD2-89EA-BEB400EFAE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3B1A08-FEB1-42E4-8713-AB90953C635C}"/>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4" name="Footer Placeholder 3">
            <a:extLst>
              <a:ext uri="{FF2B5EF4-FFF2-40B4-BE49-F238E27FC236}">
                <a16:creationId xmlns:a16="http://schemas.microsoft.com/office/drawing/2014/main" id="{FBB58B92-1A07-45D4-9A8F-04D25872589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1C7453-EA7B-44D4-BBCA-4D7A860D5A9A}"/>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304761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E80C37-C808-445B-9E8C-CD3E5DA0FF83}"/>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3" name="Footer Placeholder 2">
            <a:extLst>
              <a:ext uri="{FF2B5EF4-FFF2-40B4-BE49-F238E27FC236}">
                <a16:creationId xmlns:a16="http://schemas.microsoft.com/office/drawing/2014/main" id="{8CF4FFF2-8AE8-468C-A809-5A264608B4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2C470D-E021-41FF-9DAB-364DD75CD142}"/>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156871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1C07-E6B6-4A65-AD73-4FB19545A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D9A5550-818F-45FB-B330-4C747A0F79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FC2D8D-9B49-4843-A28D-3A0DDA4EE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79A5DD-7FC1-432F-9B5E-6CDF7DCAB685}"/>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6" name="Footer Placeholder 5">
            <a:extLst>
              <a:ext uri="{FF2B5EF4-FFF2-40B4-BE49-F238E27FC236}">
                <a16:creationId xmlns:a16="http://schemas.microsoft.com/office/drawing/2014/main" id="{FF6DB6D2-7C7B-4EFF-9DB7-32A6A3C8E4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8A8DF7-1B7C-4DD7-84B1-7182A1262179}"/>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252226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C6B5-9987-470A-B504-CB66DE87C7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7FD425B-30FF-4E3F-9BB7-2A0A0DF90C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C6D412-0F92-43AF-8DED-78C209753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A58B56-143F-4D82-8223-602A3485B560}"/>
              </a:ext>
            </a:extLst>
          </p:cNvPr>
          <p:cNvSpPr>
            <a:spLocks noGrp="1"/>
          </p:cNvSpPr>
          <p:nvPr>
            <p:ph type="dt" sz="half" idx="10"/>
          </p:nvPr>
        </p:nvSpPr>
        <p:spPr/>
        <p:txBody>
          <a:bodyPr/>
          <a:lstStyle/>
          <a:p>
            <a:fld id="{D40E70F1-FF1E-4A3F-9ACA-4C6E11C4AA4E}" type="datetimeFigureOut">
              <a:rPr lang="en-GB" smtClean="0"/>
              <a:t>07/12/2020</a:t>
            </a:fld>
            <a:endParaRPr lang="en-GB"/>
          </a:p>
        </p:txBody>
      </p:sp>
      <p:sp>
        <p:nvSpPr>
          <p:cNvPr id="6" name="Footer Placeholder 5">
            <a:extLst>
              <a:ext uri="{FF2B5EF4-FFF2-40B4-BE49-F238E27FC236}">
                <a16:creationId xmlns:a16="http://schemas.microsoft.com/office/drawing/2014/main" id="{B92D8DAC-38BE-410D-B764-88008CA2D1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41A0A3-5BD7-4C06-B274-2714C45544C2}"/>
              </a:ext>
            </a:extLst>
          </p:cNvPr>
          <p:cNvSpPr>
            <a:spLocks noGrp="1"/>
          </p:cNvSpPr>
          <p:nvPr>
            <p:ph type="sldNum" sz="quarter" idx="12"/>
          </p:nvPr>
        </p:nvSpPr>
        <p:spPr/>
        <p:txBody>
          <a:bodyPr/>
          <a:lstStyle/>
          <a:p>
            <a:fld id="{A2968E09-9501-4B4B-B837-63D3FC286843}" type="slidenum">
              <a:rPr lang="en-GB" smtClean="0"/>
              <a:t>‹#›</a:t>
            </a:fld>
            <a:endParaRPr lang="en-GB"/>
          </a:p>
        </p:txBody>
      </p:sp>
    </p:spTree>
    <p:extLst>
      <p:ext uri="{BB962C8B-B14F-4D97-AF65-F5344CB8AC3E}">
        <p14:creationId xmlns:p14="http://schemas.microsoft.com/office/powerpoint/2010/main" val="2220035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F03260-BD36-4066-A9DC-71D274F711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F9A5DC-45C4-4C44-9D37-65B5BE3572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B9F46C-D03C-42C6-99DD-82D1C8509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E70F1-FF1E-4A3F-9ACA-4C6E11C4AA4E}" type="datetimeFigureOut">
              <a:rPr lang="en-GB" smtClean="0"/>
              <a:t>07/12/2020</a:t>
            </a:fld>
            <a:endParaRPr lang="en-GB"/>
          </a:p>
        </p:txBody>
      </p:sp>
      <p:sp>
        <p:nvSpPr>
          <p:cNvPr id="5" name="Footer Placeholder 4">
            <a:extLst>
              <a:ext uri="{FF2B5EF4-FFF2-40B4-BE49-F238E27FC236}">
                <a16:creationId xmlns:a16="http://schemas.microsoft.com/office/drawing/2014/main" id="{AD6C8E9D-5FD7-44EE-824F-A1A7C00AB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57808BB-A8F1-44E3-99C8-33A82C5F9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68E09-9501-4B4B-B837-63D3FC286843}" type="slidenum">
              <a:rPr lang="en-GB" smtClean="0"/>
              <a:t>‹#›</a:t>
            </a:fld>
            <a:endParaRPr lang="en-GB"/>
          </a:p>
        </p:txBody>
      </p:sp>
    </p:spTree>
    <p:extLst>
      <p:ext uri="{BB962C8B-B14F-4D97-AF65-F5344CB8AC3E}">
        <p14:creationId xmlns:p14="http://schemas.microsoft.com/office/powerpoint/2010/main" val="3064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1.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94.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1.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4.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5.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21.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mcpmag.com/articles/2015/05/20/functions-that-support-the-pipeline.aspx"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unsplash.com/search/photos/make-it-easy?utm_source=unsplash&amp;utm_medium=referral&amp;utm_content=creditCopyText" TargetMode="External"/><Relationship Id="rId4" Type="http://schemas.openxmlformats.org/officeDocument/2006/relationships/hyperlink" Target="https://unsplash.com/photos/d5ud04fTJCk?utm_source=unsplash&amp;utm_medium=referral&amp;utm_content=creditCopyTex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 Id="rId4" Type="http://schemas.openxmlformats.org/officeDocument/2006/relationships/hyperlink" Target="https://gallery.technet.microsoft.com/scriptcenter/site/search?f%5B0%5D.Type=SearchText&amp;f%5B0%5D.Value=chrissy%20lemair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3.jpe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3" Type="http://schemas.openxmlformats.org/officeDocument/2006/relationships/image" Target="../media/image47.jpeg"/><Relationship Id="rId18" Type="http://schemas.openxmlformats.org/officeDocument/2006/relationships/image" Target="../media/image52.jpeg"/><Relationship Id="rId26" Type="http://schemas.openxmlformats.org/officeDocument/2006/relationships/image" Target="../media/image60.jpeg"/><Relationship Id="rId39" Type="http://schemas.openxmlformats.org/officeDocument/2006/relationships/image" Target="../media/image73.jpeg"/><Relationship Id="rId21" Type="http://schemas.openxmlformats.org/officeDocument/2006/relationships/image" Target="../media/image55.jpeg"/><Relationship Id="rId34" Type="http://schemas.openxmlformats.org/officeDocument/2006/relationships/image" Target="../media/image68.jpeg"/><Relationship Id="rId42" Type="http://schemas.openxmlformats.org/officeDocument/2006/relationships/image" Target="../media/image76.jpeg"/><Relationship Id="rId47" Type="http://schemas.openxmlformats.org/officeDocument/2006/relationships/image" Target="../media/image81.jpeg"/><Relationship Id="rId7" Type="http://schemas.openxmlformats.org/officeDocument/2006/relationships/image" Target="../media/image41.jpeg"/><Relationship Id="rId2" Type="http://schemas.openxmlformats.org/officeDocument/2006/relationships/image" Target="../media/image23.jpeg"/><Relationship Id="rId16" Type="http://schemas.openxmlformats.org/officeDocument/2006/relationships/image" Target="../media/image50.jpeg"/><Relationship Id="rId29" Type="http://schemas.openxmlformats.org/officeDocument/2006/relationships/image" Target="../media/image63.jpeg"/><Relationship Id="rId1" Type="http://schemas.openxmlformats.org/officeDocument/2006/relationships/slideLayout" Target="../slideLayouts/slideLayout16.xml"/><Relationship Id="rId6" Type="http://schemas.openxmlformats.org/officeDocument/2006/relationships/image" Target="../media/image40.jpeg"/><Relationship Id="rId11" Type="http://schemas.openxmlformats.org/officeDocument/2006/relationships/image" Target="../media/image45.jpeg"/><Relationship Id="rId24" Type="http://schemas.openxmlformats.org/officeDocument/2006/relationships/image" Target="../media/image58.jpeg"/><Relationship Id="rId32" Type="http://schemas.openxmlformats.org/officeDocument/2006/relationships/image" Target="../media/image66.jpeg"/><Relationship Id="rId37" Type="http://schemas.openxmlformats.org/officeDocument/2006/relationships/image" Target="../media/image71.jpeg"/><Relationship Id="rId40" Type="http://schemas.openxmlformats.org/officeDocument/2006/relationships/image" Target="../media/image74.jpeg"/><Relationship Id="rId45" Type="http://schemas.openxmlformats.org/officeDocument/2006/relationships/image" Target="../media/image79.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28" Type="http://schemas.openxmlformats.org/officeDocument/2006/relationships/image" Target="../media/image62.jpeg"/><Relationship Id="rId36" Type="http://schemas.openxmlformats.org/officeDocument/2006/relationships/image" Target="../media/image70.jpeg"/><Relationship Id="rId10" Type="http://schemas.openxmlformats.org/officeDocument/2006/relationships/image" Target="../media/image44.jpeg"/><Relationship Id="rId19" Type="http://schemas.openxmlformats.org/officeDocument/2006/relationships/image" Target="../media/image53.jpeg"/><Relationship Id="rId31" Type="http://schemas.openxmlformats.org/officeDocument/2006/relationships/image" Target="../media/image65.jpeg"/><Relationship Id="rId44" Type="http://schemas.openxmlformats.org/officeDocument/2006/relationships/image" Target="../media/image78.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 Id="rId27" Type="http://schemas.openxmlformats.org/officeDocument/2006/relationships/image" Target="../media/image61.jpeg"/><Relationship Id="rId30" Type="http://schemas.openxmlformats.org/officeDocument/2006/relationships/image" Target="../media/image64.jpeg"/><Relationship Id="rId35" Type="http://schemas.openxmlformats.org/officeDocument/2006/relationships/image" Target="../media/image69.jpeg"/><Relationship Id="rId43" Type="http://schemas.openxmlformats.org/officeDocument/2006/relationships/image" Target="../media/image77.jpeg"/><Relationship Id="rId8" Type="http://schemas.openxmlformats.org/officeDocument/2006/relationships/image" Target="../media/image42.jpeg"/><Relationship Id="rId3" Type="http://schemas.openxmlformats.org/officeDocument/2006/relationships/image" Target="../media/image37.jpeg"/><Relationship Id="rId12" Type="http://schemas.openxmlformats.org/officeDocument/2006/relationships/image" Target="../media/image46.jpeg"/><Relationship Id="rId17" Type="http://schemas.openxmlformats.org/officeDocument/2006/relationships/image" Target="../media/image51.jpeg"/><Relationship Id="rId25" Type="http://schemas.openxmlformats.org/officeDocument/2006/relationships/image" Target="../media/image59.jpeg"/><Relationship Id="rId33" Type="http://schemas.openxmlformats.org/officeDocument/2006/relationships/image" Target="../media/image67.jpeg"/><Relationship Id="rId38" Type="http://schemas.openxmlformats.org/officeDocument/2006/relationships/image" Target="../media/image72.jpeg"/><Relationship Id="rId46" Type="http://schemas.openxmlformats.org/officeDocument/2006/relationships/image" Target="../media/image80.jpeg"/><Relationship Id="rId20" Type="http://schemas.openxmlformats.org/officeDocument/2006/relationships/image" Target="../media/image54.jpeg"/><Relationship Id="rId41" Type="http://schemas.openxmlformats.org/officeDocument/2006/relationships/image" Target="../media/image75.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E486-F318-494A-947D-CD875E7A146A}"/>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92F04805-BB36-4570-BE5E-DBF5AA0994B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9063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311280"/>
            <a:ext cx="10989733" cy="4868392"/>
          </a:xfrm>
        </p:spPr>
        <p:txBody>
          <a:bodyPr/>
          <a:lstStyle/>
          <a:p>
            <a:r>
              <a:rPr lang="en-US" sz="3200" dirty="0"/>
              <a:t>SQL Server 2016, 2017 and Beyond</a:t>
            </a:r>
          </a:p>
          <a:p>
            <a:pPr lvl="2"/>
            <a:r>
              <a:rPr lang="en-US" sz="3200" dirty="0"/>
              <a:t>A new name</a:t>
            </a:r>
          </a:p>
          <a:p>
            <a:pPr lvl="2"/>
            <a:r>
              <a:rPr lang="en-US" sz="3200" dirty="0"/>
              <a:t>Dedicated engineer</a:t>
            </a:r>
          </a:p>
          <a:p>
            <a:pPr lvl="2"/>
            <a:r>
              <a:rPr lang="en-US" sz="3200" dirty="0"/>
              <a:t>Now separate from SSMS install</a:t>
            </a:r>
          </a:p>
          <a:p>
            <a:pPr lvl="2"/>
            <a:r>
              <a:rPr lang="en-US" sz="3200" dirty="0"/>
              <a:t>PowerShell Gallery</a:t>
            </a:r>
          </a:p>
          <a:p>
            <a:pPr lvl="2"/>
            <a:r>
              <a:rPr lang="en-US" sz="3200" dirty="0"/>
              <a:t>Continuous releases</a:t>
            </a:r>
          </a:p>
          <a:p>
            <a:pPr lvl="2"/>
            <a:r>
              <a:rPr lang="en-US" sz="3200" dirty="0"/>
              <a:t>Currently at 98 cmdlets</a:t>
            </a:r>
          </a:p>
          <a:p>
            <a:pPr lvl="2"/>
            <a:endParaRPr lang="en-US" dirty="0"/>
          </a:p>
          <a:p>
            <a:pPr lvl="2"/>
            <a:endParaRPr lang="en-US" dirty="0"/>
          </a:p>
          <a:p>
            <a:pPr lvl="2"/>
            <a:endParaRPr lang="en-US" dirty="0"/>
          </a:p>
        </p:txBody>
      </p:sp>
      <p:sp>
        <p:nvSpPr>
          <p:cNvPr id="2" name="Title 1"/>
          <p:cNvSpPr>
            <a:spLocks noGrp="1"/>
          </p:cNvSpPr>
          <p:nvPr>
            <p:ph type="title"/>
          </p:nvPr>
        </p:nvSpPr>
        <p:spPr/>
        <p:txBody>
          <a:bodyPr/>
          <a:lstStyle/>
          <a:p>
            <a:r>
              <a:rPr lang="en-US" dirty="0"/>
              <a:t>Condensed SQL PowerShell history</a:t>
            </a:r>
          </a:p>
        </p:txBody>
      </p:sp>
      <p:pic>
        <p:nvPicPr>
          <p:cNvPr id="1026" name="Picture 2" descr="Icon for module SqlServer">
            <a:extLst>
              <a:ext uri="{FF2B5EF4-FFF2-40B4-BE49-F238E27FC236}">
                <a16:creationId xmlns:a16="http://schemas.microsoft.com/office/drawing/2014/main" id="{36A969CE-54B2-4189-8CEB-227C3A878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288" y="2792976"/>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5460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683" y="1220932"/>
            <a:ext cx="9238444" cy="50811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495" y="278746"/>
            <a:ext cx="614189" cy="61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244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892729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3930127" y="2931949"/>
            <a:ext cx="4331747" cy="584775"/>
          </a:xfrm>
          <a:prstGeom prst="rect">
            <a:avLst/>
          </a:prstGeom>
        </p:spPr>
        <p:txBody>
          <a:bodyPr wrap="square">
            <a:spAutoFit/>
          </a:bodyPr>
          <a:lstStyle/>
          <a:p>
            <a:r>
              <a:rPr lang="en-US" sz="3200" dirty="0">
                <a:solidFill>
                  <a:schemeClr val="tx2"/>
                </a:solidFill>
              </a:rPr>
              <a:t>dbatools.io/</a:t>
            </a:r>
            <a:r>
              <a:rPr lang="en-US" sz="3200" dirty="0" err="1">
                <a:solidFill>
                  <a:schemeClr val="tx2"/>
                </a:solidFill>
              </a:rPr>
              <a:t>fullinstall</a:t>
            </a:r>
            <a:endParaRPr lang="en-US" sz="3200" dirty="0">
              <a:solidFill>
                <a:schemeClr val="tx2"/>
              </a:solidFill>
            </a:endParaRPr>
          </a:p>
        </p:txBody>
      </p:sp>
    </p:spTree>
    <p:extLst>
      <p:ext uri="{BB962C8B-B14F-4D97-AF65-F5344CB8AC3E}">
        <p14:creationId xmlns:p14="http://schemas.microsoft.com/office/powerpoint/2010/main" val="3947516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sz="2133" dirty="0"/>
              <a:t>Extensive documentation within each command</a:t>
            </a:r>
          </a:p>
          <a:p>
            <a:pPr marL="541853" lvl="2" indent="0">
              <a:lnSpc>
                <a:spcPct val="150000"/>
              </a:lnSpc>
              <a:buNone/>
            </a:pPr>
            <a:r>
              <a:rPr lang="en-US" sz="2133" dirty="0"/>
              <a:t>Get-Help Start-</a:t>
            </a:r>
            <a:r>
              <a:rPr lang="en-US" sz="2133" dirty="0" err="1"/>
              <a:t>DbaMigration</a:t>
            </a:r>
            <a:r>
              <a:rPr lang="en-US" sz="2133" dirty="0"/>
              <a:t> -Detailed</a:t>
            </a:r>
            <a:br>
              <a:rPr lang="en-US" sz="2133" dirty="0"/>
            </a:br>
            <a:endParaRPr lang="en-US" sz="2133" dirty="0"/>
          </a:p>
          <a:p>
            <a:pPr>
              <a:lnSpc>
                <a:spcPct val="150000"/>
              </a:lnSpc>
            </a:pPr>
            <a:r>
              <a:rPr lang="en-US" sz="2133" dirty="0"/>
              <a:t>Extensive documentation on dbatools.io</a:t>
            </a:r>
          </a:p>
          <a:p>
            <a:pPr marL="541853" lvl="2" indent="0">
              <a:lnSpc>
                <a:spcPct val="150000"/>
              </a:lnSpc>
              <a:buNone/>
            </a:pPr>
            <a:r>
              <a:rPr lang="en-US" sz="2133" dirty="0"/>
              <a:t>dbatools.io/Test-</a:t>
            </a:r>
            <a:r>
              <a:rPr lang="en-US" sz="2133" dirty="0" err="1"/>
              <a:t>DbaLastBackup</a:t>
            </a:r>
            <a:br>
              <a:rPr lang="en-US" sz="2133" dirty="0"/>
            </a:br>
            <a:r>
              <a:rPr lang="en-US" sz="2133" dirty="0"/>
              <a:t>dbatools.io/Set-</a:t>
            </a:r>
            <a:r>
              <a:rPr lang="en-US" sz="2133" dirty="0" err="1"/>
              <a:t>DbaSpn</a:t>
            </a:r>
            <a:br>
              <a:rPr lang="en-US" sz="2133" dirty="0"/>
            </a:br>
            <a:endParaRPr lang="en-US" sz="2133" dirty="0"/>
          </a:p>
          <a:p>
            <a:pPr>
              <a:lnSpc>
                <a:spcPct val="150000"/>
              </a:lnSpc>
            </a:pPr>
            <a:r>
              <a:rPr lang="en-US" sz="2133" dirty="0"/>
              <a:t>Some commands have videos</a:t>
            </a:r>
          </a:p>
          <a:p>
            <a:pPr marL="541853" lvl="2" indent="0">
              <a:lnSpc>
                <a:spcPct val="150000"/>
              </a:lnSpc>
              <a:buNone/>
            </a:pPr>
            <a:r>
              <a:rPr lang="en-US" sz="2133" dirty="0"/>
              <a:t>dbatools.io/</a:t>
            </a:r>
            <a:r>
              <a:rPr lang="en-US" sz="2133" dirty="0" err="1"/>
              <a:t>youtube</a:t>
            </a:r>
            <a:endParaRPr lang="en-US" sz="2133"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13574148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sz="2267" dirty="0" err="1"/>
              <a:t>SqlServer</a:t>
            </a:r>
            <a:r>
              <a:rPr lang="en-US" sz="2267" dirty="0"/>
              <a:t> is officially supported by Microsoft</a:t>
            </a:r>
          </a:p>
          <a:p>
            <a:pPr>
              <a:lnSpc>
                <a:spcPct val="150000"/>
              </a:lnSpc>
            </a:pPr>
            <a:r>
              <a:rPr lang="en-US" sz="2267" dirty="0" err="1"/>
              <a:t>SqlServer</a:t>
            </a:r>
            <a:r>
              <a:rPr lang="en-US" sz="2267" dirty="0"/>
              <a:t> is C# cmdlet based</a:t>
            </a:r>
          </a:p>
          <a:p>
            <a:pPr>
              <a:lnSpc>
                <a:spcPct val="150000"/>
              </a:lnSpc>
            </a:pPr>
            <a:r>
              <a:rPr lang="en-US" sz="2267" dirty="0" err="1"/>
              <a:t>SqlServer</a:t>
            </a:r>
            <a:r>
              <a:rPr lang="en-US" sz="2267" dirty="0"/>
              <a:t> is closed-source &amp; must be fixed and enhanced by Microsoft</a:t>
            </a:r>
          </a:p>
          <a:p>
            <a:pPr>
              <a:lnSpc>
                <a:spcPct val="150000"/>
              </a:lnSpc>
            </a:pPr>
            <a:r>
              <a:rPr lang="en-US" sz="2267" dirty="0" err="1"/>
              <a:t>SqlServer</a:t>
            </a:r>
            <a:r>
              <a:rPr lang="en-US" sz="2267" dirty="0"/>
              <a:t> has fewer resources</a:t>
            </a:r>
          </a:p>
          <a:p>
            <a:pPr>
              <a:lnSpc>
                <a:spcPct val="150000"/>
              </a:lnSpc>
            </a:pPr>
            <a:r>
              <a:rPr lang="en-US" sz="2267" dirty="0"/>
              <a:t>dbatools has unofficial, community-based support</a:t>
            </a:r>
          </a:p>
          <a:p>
            <a:pPr>
              <a:lnSpc>
                <a:spcPct val="150000"/>
              </a:lnSpc>
            </a:pPr>
            <a:r>
              <a:rPr lang="en-US" sz="2267" dirty="0"/>
              <a:t>dbatools is PowerShell function based</a:t>
            </a:r>
          </a:p>
          <a:p>
            <a:pPr>
              <a:lnSpc>
                <a:spcPct val="150000"/>
              </a:lnSpc>
            </a:pPr>
            <a:r>
              <a:rPr lang="en-US" sz="2267" dirty="0"/>
              <a:t>dbatools is open source – fix or enhance yourself or ask us</a:t>
            </a:r>
          </a:p>
          <a:p>
            <a:pPr>
              <a:lnSpc>
                <a:spcPct val="150000"/>
              </a:lnSpc>
            </a:pPr>
            <a:r>
              <a:rPr lang="en-US" sz="2267" dirty="0"/>
              <a:t>dbatools has 80+ contributors</a:t>
            </a:r>
          </a:p>
        </p:txBody>
      </p:sp>
      <p:sp>
        <p:nvSpPr>
          <p:cNvPr id="2" name="Title 1"/>
          <p:cNvSpPr>
            <a:spLocks noGrp="1"/>
          </p:cNvSpPr>
          <p:nvPr>
            <p:ph type="title"/>
          </p:nvPr>
        </p:nvSpPr>
        <p:spPr/>
        <p:txBody>
          <a:bodyPr/>
          <a:lstStyle/>
          <a:p>
            <a:r>
              <a:rPr lang="en-US" dirty="0"/>
              <a:t>dbatools vs </a:t>
            </a:r>
            <a:r>
              <a:rPr lang="en-US" dirty="0" err="1"/>
              <a:t>SqlServer</a:t>
            </a:r>
            <a:endParaRPr lang="en-US" dirty="0"/>
          </a:p>
        </p:txBody>
      </p:sp>
    </p:spTree>
    <p:extLst>
      <p:ext uri="{BB962C8B-B14F-4D97-AF65-F5344CB8AC3E}">
        <p14:creationId xmlns:p14="http://schemas.microsoft.com/office/powerpoint/2010/main" val="22793086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2133" dirty="0"/>
              <a:t>Restart-Computer</a:t>
            </a:r>
          </a:p>
          <a:p>
            <a:pPr lvl="3"/>
            <a:r>
              <a:rPr lang="en-US" sz="2133" dirty="0"/>
              <a:t>Test-Connection</a:t>
            </a:r>
          </a:p>
          <a:p>
            <a:pPr lvl="3"/>
            <a:r>
              <a:rPr lang="en-US" sz="2133" dirty="0"/>
              <a:t>Get-</a:t>
            </a:r>
            <a:r>
              <a:rPr lang="en-US" sz="2133" dirty="0" err="1"/>
              <a:t>HotFix</a:t>
            </a:r>
            <a:endParaRPr lang="en-US" sz="2133" dirty="0"/>
          </a:p>
          <a:p>
            <a:pPr lvl="3"/>
            <a:r>
              <a:rPr lang="en-US" sz="2133" dirty="0"/>
              <a:t>Get-Process</a:t>
            </a:r>
          </a:p>
          <a:p>
            <a:pPr lvl="3"/>
            <a:r>
              <a:rPr lang="en-US" sz="2133" dirty="0"/>
              <a:t>Get-Service</a:t>
            </a:r>
          </a:p>
          <a:p>
            <a:pPr lvl="3"/>
            <a:r>
              <a:rPr lang="en-US" sz="2133" dirty="0"/>
              <a:t>Get-</a:t>
            </a:r>
            <a:r>
              <a:rPr lang="en-US" sz="2133" dirty="0" err="1"/>
              <a:t>WinEvent</a:t>
            </a:r>
            <a:endParaRPr lang="en-US" sz="2133" dirty="0"/>
          </a:p>
          <a:p>
            <a:pPr lvl="3"/>
            <a:r>
              <a:rPr lang="en-US" sz="2133" dirty="0"/>
              <a:t>Get-</a:t>
            </a:r>
            <a:r>
              <a:rPr lang="en-US" sz="2133" dirty="0" err="1"/>
              <a:t>WmiObject</a:t>
            </a:r>
            <a:endParaRPr lang="en-US" sz="2133" dirty="0"/>
          </a:p>
          <a:p>
            <a:pPr lvl="1"/>
            <a:r>
              <a:rPr lang="en-US" dirty="0"/>
              <a:t>“Remoting” refers to commands that use WS-Management</a:t>
            </a:r>
          </a:p>
          <a:p>
            <a:pPr>
              <a:lnSpc>
                <a:spcPct val="150000"/>
              </a:lnSpc>
            </a:pPr>
            <a:endParaRPr lang="en-US" dirty="0"/>
          </a:p>
          <a:p>
            <a:pPr>
              <a:lnSpc>
                <a:spcPct val="150000"/>
              </a:lnSpc>
            </a:pPr>
            <a:endParaRPr lang="en-US" sz="2133"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376471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Microsoft’s recommended way to manage Windows</a:t>
            </a:r>
          </a:p>
          <a:p>
            <a:pPr>
              <a:lnSpc>
                <a:spcPct val="150000"/>
              </a:lnSpc>
            </a:pPr>
            <a:r>
              <a:rPr lang="en-US" sz="2267" dirty="0"/>
              <a:t>By default, only allows connections from members of the Administrators group</a:t>
            </a:r>
          </a:p>
          <a:p>
            <a:pPr>
              <a:lnSpc>
                <a:spcPct val="150000"/>
              </a:lnSpc>
            </a:pPr>
            <a:r>
              <a:rPr lang="en-US" sz="2267" dirty="0"/>
              <a:t>Single port 5985 or 5986</a:t>
            </a:r>
          </a:p>
          <a:p>
            <a:pPr>
              <a:lnSpc>
                <a:spcPct val="150000"/>
              </a:lnSpc>
            </a:pPr>
            <a:r>
              <a:rPr lang="en-US" sz="2267" dirty="0"/>
              <a:t>Uses the Web Services for Management (WS-Management) protocol</a:t>
            </a:r>
          </a:p>
          <a:p>
            <a:pPr lvl="2">
              <a:lnSpc>
                <a:spcPct val="150000"/>
              </a:lnSpc>
            </a:pPr>
            <a:r>
              <a:rPr lang="en-US" sz="2267" dirty="0"/>
              <a:t>Regardless of the transport protocol used (HTTP or HTTPS), PowerShell Remoting always encrypts all communication after initial authentication with a per-session AES-256 symmetric key</a:t>
            </a:r>
          </a:p>
          <a:p>
            <a:pPr lvl="2">
              <a:lnSpc>
                <a:spcPct val="150000"/>
              </a:lnSpc>
            </a:pPr>
            <a:r>
              <a:rPr lang="en-US" sz="2267" dirty="0"/>
              <a:t>Initial authentication is NTLM, Kerberos and Certificates so no credentials are ever exposed</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7438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165" y="3052505"/>
            <a:ext cx="3131671" cy="584775"/>
          </a:xfrm>
          <a:prstGeom prst="rect">
            <a:avLst/>
          </a:prstGeom>
        </p:spPr>
        <p:txBody>
          <a:bodyPr wrap="square">
            <a:spAutoFit/>
          </a:bodyPr>
          <a:lstStyle/>
          <a:p>
            <a:r>
              <a:rPr lang="en-US" sz="3200" dirty="0">
                <a:solidFill>
                  <a:schemeClr val="tx2"/>
                </a:solidFill>
              </a:rPr>
              <a:t>sqlps.io/owned</a:t>
            </a:r>
          </a:p>
        </p:txBody>
      </p:sp>
    </p:spTree>
    <p:extLst>
      <p:ext uri="{BB962C8B-B14F-4D97-AF65-F5344CB8AC3E}">
        <p14:creationId xmlns:p14="http://schemas.microsoft.com/office/powerpoint/2010/main" val="3126855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609601" y="1567602"/>
            <a:ext cx="10989972" cy="910108"/>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609600" y="3066421"/>
            <a:ext cx="10972800" cy="1560195"/>
          </a:xfrm>
          <a:prstGeom prst="rect">
            <a:avLst/>
          </a:prstGeom>
        </p:spPr>
      </p:pic>
    </p:spTree>
    <p:extLst>
      <p:ext uri="{BB962C8B-B14F-4D97-AF65-F5344CB8AC3E}">
        <p14:creationId xmlns:p14="http://schemas.microsoft.com/office/powerpoint/2010/main" val="193104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Enable-</a:t>
            </a:r>
            <a:r>
              <a:rPr lang="en-US" sz="2267" dirty="0" err="1"/>
              <a:t>PSRemoting</a:t>
            </a:r>
            <a:endParaRPr lang="en-US" sz="2267" dirty="0"/>
          </a:p>
          <a:p>
            <a:pPr>
              <a:lnSpc>
                <a:spcPct val="150000"/>
              </a:lnSpc>
            </a:pPr>
            <a:r>
              <a:rPr lang="en-US" sz="2267" dirty="0" err="1"/>
              <a:t>winrm</a:t>
            </a:r>
            <a:r>
              <a:rPr lang="en-US" sz="2267" dirty="0"/>
              <a:t> </a:t>
            </a:r>
            <a:r>
              <a:rPr lang="en-US" sz="2267" dirty="0" err="1"/>
              <a:t>quickconfig</a:t>
            </a:r>
            <a:endParaRPr lang="en-US" sz="2267" dirty="0"/>
          </a:p>
          <a:p>
            <a:pPr>
              <a:lnSpc>
                <a:spcPct val="150000"/>
              </a:lnSpc>
            </a:pPr>
            <a:r>
              <a:rPr lang="en-US" sz="2267" dirty="0"/>
              <a:t>Via Group Policy Objects</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680" y="1717040"/>
            <a:ext cx="4255499" cy="406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01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12500" y="1778001"/>
            <a:ext cx="5927545" cy="2401121"/>
          </a:xfrm>
        </p:spPr>
        <p:txBody>
          <a:bodyPr/>
          <a:lstStyle/>
          <a:p>
            <a:pPr>
              <a:lnSpc>
                <a:spcPct val="100000"/>
              </a:lnSpc>
            </a:pPr>
            <a:r>
              <a:rPr lang="en-US" dirty="0"/>
              <a:t>PowerShell Syntax</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956235" y="4125945"/>
            <a:ext cx="6483811" cy="604977"/>
          </a:xfrm>
        </p:spPr>
        <p:txBody>
          <a:bodyPr/>
          <a:lstStyle/>
          <a:p>
            <a:r>
              <a:rPr lang="en-US" dirty="0"/>
              <a:t>PowerShell ≈ T-SQL</a:t>
            </a:r>
          </a:p>
        </p:txBody>
      </p:sp>
    </p:spTree>
    <p:extLst>
      <p:ext uri="{BB962C8B-B14F-4D97-AF65-F5344CB8AC3E}">
        <p14:creationId xmlns:p14="http://schemas.microsoft.com/office/powerpoint/2010/main" val="3263184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4352675" y="3052505"/>
            <a:ext cx="3486651" cy="584775"/>
          </a:xfrm>
          <a:prstGeom prst="rect">
            <a:avLst/>
          </a:prstGeom>
        </p:spPr>
        <p:txBody>
          <a:bodyPr wrap="square">
            <a:spAutoFit/>
          </a:bodyPr>
          <a:lstStyle/>
          <a:p>
            <a:r>
              <a:rPr lang="en-US" sz="3200" dirty="0">
                <a:solidFill>
                  <a:schemeClr val="tx2"/>
                </a:solidFill>
              </a:rPr>
              <a:t>sqlps.io/remoting</a:t>
            </a:r>
          </a:p>
        </p:txBody>
      </p:sp>
    </p:spTree>
    <p:extLst>
      <p:ext uri="{BB962C8B-B14F-4D97-AF65-F5344CB8AC3E}">
        <p14:creationId xmlns:p14="http://schemas.microsoft.com/office/powerpoint/2010/main" val="20505100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grpSp>
        <p:nvGrpSpPr>
          <p:cNvPr id="3" name="Group 2">
            <a:extLst>
              <a:ext uri="{FF2B5EF4-FFF2-40B4-BE49-F238E27FC236}">
                <a16:creationId xmlns:a16="http://schemas.microsoft.com/office/drawing/2014/main" id="{AF0BF061-800D-4739-BF3D-EAD5878264E2}"/>
              </a:ext>
            </a:extLst>
          </p:cNvPr>
          <p:cNvGrpSpPr/>
          <p:nvPr/>
        </p:nvGrpSpPr>
        <p:grpSpPr>
          <a:xfrm>
            <a:off x="4470400" y="1803400"/>
            <a:ext cx="3251200" cy="3251200"/>
            <a:chOff x="3352800" y="1352550"/>
            <a:chExt cx="2438400" cy="2438400"/>
          </a:xfrm>
        </p:grpSpPr>
        <p:pic>
          <p:nvPicPr>
            <p:cNvPr id="7170" name="Picture 2" descr="Image result for apple padlock icon">
              <a:extLst>
                <a:ext uri="{FF2B5EF4-FFF2-40B4-BE49-F238E27FC236}">
                  <a16:creationId xmlns:a16="http://schemas.microsoft.com/office/drawing/2014/main" id="{03B3A2EA-09AD-42CF-AF6C-A18191297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powershell icon">
              <a:extLst>
                <a:ext uri="{FF2B5EF4-FFF2-40B4-BE49-F238E27FC236}">
                  <a16:creationId xmlns:a16="http://schemas.microsoft.com/office/drawing/2014/main" id="{64F8F9FC-ECCB-499A-8E19-627A6991B6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5140" y="2612092"/>
              <a:ext cx="833719" cy="833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9313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4245542" y="2880787"/>
            <a:ext cx="3700916" cy="584775"/>
          </a:xfrm>
          <a:prstGeom prst="rect">
            <a:avLst/>
          </a:prstGeom>
        </p:spPr>
        <p:txBody>
          <a:bodyPr wrap="square">
            <a:spAutoFit/>
          </a:bodyPr>
          <a:lstStyle/>
          <a:p>
            <a:r>
              <a:rPr lang="en-US" sz="3200" dirty="0">
                <a:solidFill>
                  <a:schemeClr val="tx2"/>
                </a:solidFill>
              </a:rPr>
              <a:t>“Secure by Design”</a:t>
            </a:r>
          </a:p>
        </p:txBody>
      </p:sp>
    </p:spTree>
    <p:extLst>
      <p:ext uri="{BB962C8B-B14F-4D97-AF65-F5344CB8AC3E}">
        <p14:creationId xmlns:p14="http://schemas.microsoft.com/office/powerpoint/2010/main" val="1704868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729129" y="1152245"/>
            <a:ext cx="7817720" cy="4986652"/>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6694143" y="4581272"/>
            <a:ext cx="2297424" cy="1938992"/>
          </a:xfrm>
          <a:prstGeom prst="rect">
            <a:avLst/>
          </a:prstGeom>
        </p:spPr>
        <p:txBody>
          <a:bodyPr wrap="none">
            <a:spAutoFit/>
          </a:bodyPr>
          <a:lstStyle/>
          <a:p>
            <a:r>
              <a:rPr lang="en-US" sz="12000" dirty="0">
                <a:solidFill>
                  <a:schemeClr val="tx2"/>
                </a:solidFill>
              </a:rPr>
              <a:t>🙄</a:t>
            </a:r>
          </a:p>
        </p:txBody>
      </p:sp>
    </p:spTree>
    <p:extLst>
      <p:ext uri="{BB962C8B-B14F-4D97-AF65-F5344CB8AC3E}">
        <p14:creationId xmlns:p14="http://schemas.microsoft.com/office/powerpoint/2010/main" val="24809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435910" y="1482166"/>
            <a:ext cx="10989733" cy="4356652"/>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2400948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594497"/>
            <a:ext cx="11324584" cy="3521356"/>
          </a:xfrm>
        </p:spPr>
        <p:txBody>
          <a:bodyPr/>
          <a:lstStyle/>
          <a:p>
            <a:pPr marL="0" indent="0">
              <a:lnSpc>
                <a:spcPct val="150000"/>
              </a:lnSpc>
              <a:buNone/>
            </a:pPr>
            <a:r>
              <a:rPr lang="en-US" dirty="0"/>
              <a:t>”When security researchers leverage PowerShell, it is always in a </a:t>
            </a:r>
            <a:r>
              <a:rPr lang="en-US" sz="2267"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2267" dirty="0">
                <a:hlinkClick r:id="rId3"/>
              </a:rPr>
              <a:t>~ Lee Holmes, Principal Security Architect</a:t>
            </a:r>
            <a:endParaRPr lang="en-US" sz="2267" dirty="0"/>
          </a:p>
          <a:p>
            <a:pPr marL="0" indent="0">
              <a:lnSpc>
                <a:spcPct val="150000"/>
              </a:lnSpc>
              <a:buNone/>
            </a:pPr>
            <a:endParaRPr lang="en-US" sz="2933"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954091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5" y="2111965"/>
            <a:ext cx="11068424" cy="269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7636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165" y="3052505"/>
            <a:ext cx="3131671" cy="584775"/>
          </a:xfrm>
          <a:prstGeom prst="rect">
            <a:avLst/>
          </a:prstGeom>
        </p:spPr>
        <p:txBody>
          <a:bodyPr wrap="square">
            <a:spAutoFit/>
          </a:bodyPr>
          <a:lstStyle/>
          <a:p>
            <a:r>
              <a:rPr lang="en-US" sz="3200" dirty="0">
                <a:solidFill>
                  <a:schemeClr val="tx2"/>
                </a:solidFill>
              </a:rPr>
              <a:t>sqlps.io/secure</a:t>
            </a:r>
          </a:p>
        </p:txBody>
      </p:sp>
    </p:spTree>
    <p:extLst>
      <p:ext uri="{BB962C8B-B14F-4D97-AF65-F5344CB8AC3E}">
        <p14:creationId xmlns:p14="http://schemas.microsoft.com/office/powerpoint/2010/main" val="24962706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DE30D3-43B9-43BD-BF07-976030E22E46}"/>
              </a:ext>
            </a:extLst>
          </p:cNvPr>
          <p:cNvPicPr>
            <a:picLocks noChangeAspect="1"/>
          </p:cNvPicPr>
          <p:nvPr/>
        </p:nvPicPr>
        <p:blipFill>
          <a:blip r:embed="rId3"/>
          <a:stretch>
            <a:fillRect/>
          </a:stretch>
        </p:blipFill>
        <p:spPr>
          <a:xfrm>
            <a:off x="3110823" y="1602595"/>
            <a:ext cx="2159301" cy="3492988"/>
          </a:xfrm>
          <a:prstGeom prst="rect">
            <a:avLst/>
          </a:prstGeom>
        </p:spPr>
      </p:pic>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1" y="5217837"/>
            <a:ext cx="8443415" cy="1640164"/>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7" name="Rectangle 6">
            <a:extLst>
              <a:ext uri="{FF2B5EF4-FFF2-40B4-BE49-F238E27FC236}">
                <a16:creationId xmlns:a16="http://schemas.microsoft.com/office/drawing/2014/main" id="{0BDCBED0-1AF2-440F-8EAD-D12058F312AC}"/>
              </a:ext>
            </a:extLst>
          </p:cNvPr>
          <p:cNvSpPr/>
          <p:nvPr/>
        </p:nvSpPr>
        <p:spPr>
          <a:xfrm>
            <a:off x="3591325" y="2819881"/>
            <a:ext cx="1260760" cy="1282339"/>
          </a:xfrm>
          <a:prstGeom prst="rect">
            <a:avLst/>
          </a:prstGeom>
        </p:spPr>
        <p:txBody>
          <a:bodyPr wrap="square">
            <a:spAutoFit/>
          </a:bodyPr>
          <a:lstStyle/>
          <a:p>
            <a:r>
              <a:rPr lang="en-US" sz="7733" dirty="0">
                <a:solidFill>
                  <a:schemeClr val="accent1"/>
                </a:solidFill>
              </a:rPr>
              <a:t>❤️</a:t>
            </a:r>
            <a:endParaRPr lang="en-US" sz="7733"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1" y="127381"/>
            <a:ext cx="8443415" cy="1729976"/>
          </a:xfrm>
          <a:prstGeom prst="rect">
            <a:avLst/>
          </a:prstGeom>
        </p:spPr>
        <p:txBody>
          <a:bodyPr vert="horz" lIns="121920" tIns="60960" rIns="121920" bIns="6096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sz="7200" dirty="0"/>
            </a:br>
            <a:r>
              <a:rPr lang="en-US" sz="7200" dirty="0"/>
              <a:t> </a:t>
            </a:r>
            <a:br>
              <a:rPr lang="en-US" sz="7200" dirty="0"/>
            </a:br>
            <a:br>
              <a:rPr lang="en-US" sz="7200" dirty="0">
                <a:solidFill>
                  <a:schemeClr val="accent1"/>
                </a:solidFill>
              </a:rPr>
            </a:br>
            <a:r>
              <a:rPr lang="en-US" sz="7200" dirty="0"/>
              <a:t> Pester</a:t>
            </a:r>
            <a:br>
              <a:rPr lang="en-US" sz="7200" dirty="0"/>
            </a:br>
            <a:endParaRPr lang="en-US" sz="7200" dirty="0"/>
          </a:p>
        </p:txBody>
      </p:sp>
    </p:spTree>
    <p:extLst>
      <p:ext uri="{BB962C8B-B14F-4D97-AF65-F5344CB8AC3E}">
        <p14:creationId xmlns:p14="http://schemas.microsoft.com/office/powerpoint/2010/main" val="1415395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92169"/>
            <a:ext cx="10972800" cy="817275"/>
          </a:xfrm>
        </p:spPr>
        <p:txBody>
          <a:bodyPr>
            <a:noAutofit/>
          </a:bodyPr>
          <a:lstStyle/>
          <a:p>
            <a:pPr algn="ctr"/>
            <a:r>
              <a:rPr lang="en-US" sz="8000" b="1" i="1" dirty="0">
                <a:latin typeface="AppleStorm" panose="02000603000000000000" pitchFamily="50" charset="0"/>
              </a:rPr>
              <a:t>TODAY’s TO DO LIST</a:t>
            </a:r>
          </a:p>
        </p:txBody>
      </p:sp>
      <p:sp>
        <p:nvSpPr>
          <p:cNvPr id="3" name="TextBox 2"/>
          <p:cNvSpPr txBox="1"/>
          <p:nvPr/>
        </p:nvSpPr>
        <p:spPr>
          <a:xfrm>
            <a:off x="1919536" y="2348882"/>
            <a:ext cx="9145016" cy="2585323"/>
          </a:xfrm>
          <a:prstGeom prst="rect">
            <a:avLst/>
          </a:prstGeom>
          <a:noFill/>
        </p:spPr>
        <p:txBody>
          <a:bodyPr wrap="square" rtlCol="0">
            <a:spAutoFit/>
          </a:bodyPr>
          <a:lstStyle/>
          <a:p>
            <a:pPr marL="342891" indent="-342891">
              <a:lnSpc>
                <a:spcPct val="90000"/>
              </a:lnSpc>
              <a:buFont typeface="+mj-lt"/>
              <a:buAutoNum type="arabicPeriod"/>
            </a:pPr>
            <a:r>
              <a:rPr lang="en-GB" sz="6000" b="1" i="1" dirty="0">
                <a:latin typeface="AppleStorm" panose="02000603000000000000" pitchFamily="50" charset="0"/>
              </a:rPr>
              <a:t> GET UP</a:t>
            </a:r>
          </a:p>
          <a:p>
            <a:pPr marL="342891" indent="-342891">
              <a:lnSpc>
                <a:spcPct val="90000"/>
              </a:lnSpc>
              <a:buFont typeface="+mj-lt"/>
              <a:buAutoNum type="arabicPeriod"/>
            </a:pPr>
            <a:r>
              <a:rPr lang="en-GB" sz="6000" b="1" i="1" dirty="0">
                <a:latin typeface="AppleStorm" panose="02000603000000000000" pitchFamily="50" charset="0"/>
              </a:rPr>
              <a:t> Drink Appropriate Liquid</a:t>
            </a:r>
          </a:p>
          <a:p>
            <a:pPr marL="342891" indent="-342891">
              <a:lnSpc>
                <a:spcPct val="90000"/>
              </a:lnSpc>
              <a:buFont typeface="+mj-lt"/>
              <a:buAutoNum type="arabicPeriod"/>
            </a:pPr>
            <a:r>
              <a:rPr lang="en-GB" sz="6000" b="1" i="1" dirty="0">
                <a:latin typeface="AppleStorm" panose="02000603000000000000" pitchFamily="50" charset="0"/>
              </a:rPr>
              <a:t> The Rest</a:t>
            </a:r>
          </a:p>
        </p:txBody>
      </p:sp>
    </p:spTree>
    <p:extLst>
      <p:ext uri="{BB962C8B-B14F-4D97-AF65-F5344CB8AC3E}">
        <p14:creationId xmlns:p14="http://schemas.microsoft.com/office/powerpoint/2010/main" val="357803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609600" y="334969"/>
            <a:ext cx="10972800" cy="817275"/>
          </a:xfrm>
        </p:spPr>
        <p:txBody>
          <a:bodyPr/>
          <a:lstStyle/>
          <a:p>
            <a:r>
              <a:rPr lang="en-US" dirty="0"/>
              <a:t>Querying</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5047120" y="2204545"/>
            <a:ext cx="6223280" cy="3646320"/>
          </a:xfrm>
        </p:spPr>
        <p:txBody>
          <a:bodyPr/>
          <a:lstStyle/>
          <a:p>
            <a:pPr marL="228594" indent="-228594"/>
            <a:r>
              <a:rPr lang="en-US" sz="3200" dirty="0"/>
              <a:t>Select-Object</a:t>
            </a:r>
          </a:p>
          <a:p>
            <a:pPr marL="228594" indent="-228594"/>
            <a:r>
              <a:rPr lang="en-US" sz="3200" dirty="0"/>
              <a:t>Piping or looping</a:t>
            </a:r>
          </a:p>
          <a:p>
            <a:pPr marL="228594" indent="-228594"/>
            <a:r>
              <a:rPr lang="en-US" sz="3200" dirty="0"/>
              <a:t>Join-Object</a:t>
            </a:r>
          </a:p>
          <a:p>
            <a:pPr marL="228594" indent="-228594"/>
            <a:r>
              <a:rPr lang="en-US" sz="3200" dirty="0"/>
              <a:t>Where-Object</a:t>
            </a:r>
          </a:p>
          <a:p>
            <a:pPr marL="228594" indent="-228594"/>
            <a:r>
              <a:rPr lang="en-US" sz="3200" dirty="0"/>
              <a:t>Group-Object</a:t>
            </a:r>
          </a:p>
          <a:p>
            <a:pPr marL="228594" indent="-228594"/>
            <a:r>
              <a:rPr lang="en-US" sz="3200" dirty="0"/>
              <a:t>Sort-Object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5047120" y="1358309"/>
            <a:ext cx="3389163" cy="662081"/>
          </a:xfrm>
        </p:spPr>
        <p:txBody>
          <a:bodyPr>
            <a:noAutofit/>
          </a:bodyPr>
          <a:lstStyle/>
          <a:p>
            <a:r>
              <a:rPr lang="en-US" sz="3733"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692056" y="1358309"/>
            <a:ext cx="3389163" cy="662081"/>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692512" y="2204544"/>
            <a:ext cx="3992289" cy="3646320"/>
          </a:xfrm>
          <a:prstGeom prst="rect">
            <a:avLst/>
          </a:prstGeom>
        </p:spPr>
        <p:txBody>
          <a:bodyPr vert="horz" lIns="121920" tIns="60960" rIns="121920" bIns="6096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a:buFont typeface="Arial" panose="020B0604020202020204" pitchFamily="34" charset="0"/>
              <a:buChar char="•"/>
            </a:pPr>
            <a:r>
              <a:rPr lang="en-US" sz="3200" dirty="0"/>
              <a:t>SELECT</a:t>
            </a:r>
          </a:p>
          <a:p>
            <a:pPr marL="228594" indent="-228594">
              <a:buFont typeface="Arial" panose="020B0604020202020204" pitchFamily="34" charset="0"/>
              <a:buChar char="•"/>
            </a:pPr>
            <a:r>
              <a:rPr lang="en-US" sz="3200" dirty="0"/>
              <a:t>FROM</a:t>
            </a:r>
          </a:p>
          <a:p>
            <a:pPr marL="228594" indent="-228594">
              <a:buFont typeface="Arial" panose="020B0604020202020204" pitchFamily="34" charset="0"/>
              <a:buChar char="•"/>
            </a:pPr>
            <a:r>
              <a:rPr lang="en-US" sz="3200" dirty="0"/>
              <a:t>JOIN</a:t>
            </a:r>
          </a:p>
          <a:p>
            <a:pPr marL="228594" indent="-228594">
              <a:buFont typeface="Arial" panose="020B0604020202020204" pitchFamily="34" charset="0"/>
              <a:buChar char="•"/>
            </a:pPr>
            <a:r>
              <a:rPr lang="en-US" sz="3200" dirty="0"/>
              <a:t>WHERE</a:t>
            </a:r>
          </a:p>
          <a:p>
            <a:pPr marL="228594" indent="-228594">
              <a:buFont typeface="Arial" panose="020B0604020202020204" pitchFamily="34" charset="0"/>
              <a:buChar char="•"/>
            </a:pPr>
            <a:r>
              <a:rPr lang="en-US" sz="3200" dirty="0"/>
              <a:t>GROUP BY</a:t>
            </a:r>
          </a:p>
          <a:p>
            <a:pPr marL="228594" indent="-228594">
              <a:buFont typeface="Arial" panose="020B0604020202020204" pitchFamily="34" charset="0"/>
              <a:buChar char="•"/>
            </a:pPr>
            <a:r>
              <a:rPr lang="en-US" sz="3200" dirty="0"/>
              <a:t>ORDER BY</a:t>
            </a:r>
          </a:p>
        </p:txBody>
      </p:sp>
    </p:spTree>
    <p:extLst>
      <p:ext uri="{BB962C8B-B14F-4D97-AF65-F5344CB8AC3E}">
        <p14:creationId xmlns:p14="http://schemas.microsoft.com/office/powerpoint/2010/main" val="35430819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690880" y="2317751"/>
            <a:ext cx="5139267" cy="3858683"/>
          </a:xfrm>
          <a:prstGeom prst="rect">
            <a:avLst/>
          </a:prstGeom>
        </p:spPr>
      </p:pic>
      <p:pic>
        <p:nvPicPr>
          <p:cNvPr id="5" name="Picture 4"/>
          <p:cNvPicPr>
            <a:picLocks noChangeAspect="1"/>
          </p:cNvPicPr>
          <p:nvPr/>
        </p:nvPicPr>
        <p:blipFill>
          <a:blip r:embed="rId4"/>
          <a:stretch>
            <a:fillRect/>
          </a:stretch>
        </p:blipFill>
        <p:spPr>
          <a:xfrm>
            <a:off x="3514657" y="1340769"/>
            <a:ext cx="2419351" cy="2114551"/>
          </a:xfrm>
          <a:prstGeom prst="rect">
            <a:avLst/>
          </a:prstGeom>
        </p:spPr>
      </p:pic>
      <p:pic>
        <p:nvPicPr>
          <p:cNvPr id="7" name="Picture 6"/>
          <p:cNvPicPr>
            <a:picLocks noChangeAspect="1"/>
          </p:cNvPicPr>
          <p:nvPr/>
        </p:nvPicPr>
        <p:blipFill>
          <a:blip r:embed="rId5"/>
          <a:stretch>
            <a:fillRect/>
          </a:stretch>
        </p:blipFill>
        <p:spPr>
          <a:xfrm>
            <a:off x="3917548" y="1595032"/>
            <a:ext cx="3183617" cy="1959149"/>
          </a:xfrm>
          <a:prstGeom prst="rect">
            <a:avLst/>
          </a:prstGeom>
        </p:spPr>
      </p:pic>
      <p:pic>
        <p:nvPicPr>
          <p:cNvPr id="9" name="Picture 8"/>
          <p:cNvPicPr>
            <a:picLocks noChangeAspect="1"/>
          </p:cNvPicPr>
          <p:nvPr/>
        </p:nvPicPr>
        <p:blipFill>
          <a:blip r:embed="rId6"/>
          <a:stretch>
            <a:fillRect/>
          </a:stretch>
        </p:blipFill>
        <p:spPr>
          <a:xfrm>
            <a:off x="4302140" y="2315961"/>
            <a:ext cx="3429000" cy="2657475"/>
          </a:xfrm>
          <a:prstGeom prst="rect">
            <a:avLst/>
          </a:prstGeom>
        </p:spPr>
      </p:pic>
      <p:pic>
        <p:nvPicPr>
          <p:cNvPr id="10" name="Picture 9"/>
          <p:cNvPicPr>
            <a:picLocks noChangeAspect="1"/>
          </p:cNvPicPr>
          <p:nvPr/>
        </p:nvPicPr>
        <p:blipFill>
          <a:blip r:embed="rId7"/>
          <a:stretch>
            <a:fillRect/>
          </a:stretch>
        </p:blipFill>
        <p:spPr>
          <a:xfrm>
            <a:off x="8183823" y="2132856"/>
            <a:ext cx="2857500" cy="3676651"/>
          </a:xfrm>
          <a:prstGeom prst="rect">
            <a:avLst/>
          </a:prstGeom>
        </p:spPr>
      </p:pic>
      <p:pic>
        <p:nvPicPr>
          <p:cNvPr id="11" name="Picture 10"/>
          <p:cNvPicPr>
            <a:picLocks noChangeAspect="1"/>
          </p:cNvPicPr>
          <p:nvPr/>
        </p:nvPicPr>
        <p:blipFill>
          <a:blip r:embed="rId8"/>
          <a:stretch>
            <a:fillRect/>
          </a:stretch>
        </p:blipFill>
        <p:spPr>
          <a:xfrm>
            <a:off x="7050134" y="2743197"/>
            <a:ext cx="3408263" cy="2740521"/>
          </a:xfrm>
          <a:prstGeom prst="rect">
            <a:avLst/>
          </a:prstGeom>
        </p:spPr>
      </p:pic>
      <p:pic>
        <p:nvPicPr>
          <p:cNvPr id="13" name="Picture 12"/>
          <p:cNvPicPr>
            <a:picLocks noChangeAspect="1"/>
          </p:cNvPicPr>
          <p:nvPr/>
        </p:nvPicPr>
        <p:blipFill>
          <a:blip r:embed="rId9"/>
          <a:stretch>
            <a:fillRect/>
          </a:stretch>
        </p:blipFill>
        <p:spPr>
          <a:xfrm>
            <a:off x="4252484" y="3450052"/>
            <a:ext cx="3789392" cy="1714328"/>
          </a:xfrm>
          <a:prstGeom prst="rect">
            <a:avLst/>
          </a:prstGeom>
        </p:spPr>
      </p:pic>
      <p:pic>
        <p:nvPicPr>
          <p:cNvPr id="8" name="Picture 7"/>
          <p:cNvPicPr>
            <a:picLocks noChangeAspect="1"/>
          </p:cNvPicPr>
          <p:nvPr/>
        </p:nvPicPr>
        <p:blipFill>
          <a:blip r:embed="rId10"/>
          <a:stretch>
            <a:fillRect/>
          </a:stretch>
        </p:blipFill>
        <p:spPr>
          <a:xfrm>
            <a:off x="5648416" y="3600981"/>
            <a:ext cx="2905491" cy="2852936"/>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609600" y="334969"/>
            <a:ext cx="10972800" cy="817275"/>
          </a:xfrm>
          <a:prstGeom prst="rect">
            <a:avLst/>
          </a:prstGeom>
        </p:spPr>
        <p:txBody>
          <a:bodyPr vert="horz" lIns="121920" tIns="60960" rIns="121920" bIns="6096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000" dirty="0"/>
              <a:t>How many checklists do you have?</a:t>
            </a:r>
          </a:p>
        </p:txBody>
      </p:sp>
    </p:spTree>
    <p:extLst>
      <p:ext uri="{BB962C8B-B14F-4D97-AF65-F5344CB8AC3E}">
        <p14:creationId xmlns:p14="http://schemas.microsoft.com/office/powerpoint/2010/main" val="1879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334434"/>
            <a:ext cx="10972800" cy="817033"/>
          </a:xfrm>
          <a:prstGeom prst="rect">
            <a:avLst/>
          </a:prstGeom>
          <a:noFill/>
        </p:spPr>
        <p:txBody>
          <a:bodyPr>
            <a:noAutofit/>
          </a:bodyPr>
          <a:lstStyle/>
          <a:p>
            <a:r>
              <a:rPr lang="de-DE" sz="6600" b="1" i="1" dirty="0">
                <a:solidFill>
                  <a:srgbClr val="00B0F0"/>
                </a:solidFill>
                <a:latin typeface="AppleStorm" panose="02000603000000000000" pitchFamily="50" charset="0"/>
              </a:rPr>
              <a:t>What about</a:t>
            </a:r>
          </a:p>
        </p:txBody>
      </p:sp>
      <p:sp>
        <p:nvSpPr>
          <p:cNvPr id="4" name="Rectangle 3"/>
          <p:cNvSpPr/>
          <p:nvPr/>
        </p:nvSpPr>
        <p:spPr>
          <a:xfrm rot="21050982">
            <a:off x="6444718" y="959937"/>
            <a:ext cx="2813591" cy="1200329"/>
          </a:xfrm>
          <a:prstGeom prst="rect">
            <a:avLst/>
          </a:prstGeom>
        </p:spPr>
        <p:txBody>
          <a:bodyPr wrap="none">
            <a:spAutoFit/>
          </a:bodyPr>
          <a:lstStyle/>
          <a:p>
            <a:r>
              <a:rPr lang="de-DE" sz="72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2012854" y="1645168"/>
            <a:ext cx="5506636" cy="1200329"/>
          </a:xfrm>
          <a:prstGeom prst="rect">
            <a:avLst/>
          </a:prstGeom>
        </p:spPr>
        <p:txBody>
          <a:bodyPr wrap="none">
            <a:spAutoFit/>
          </a:bodyPr>
          <a:lstStyle/>
          <a:p>
            <a:r>
              <a:rPr lang="de-DE" sz="7200" b="1" i="1" dirty="0">
                <a:solidFill>
                  <a:schemeClr val="accent4">
                    <a:lumMod val="75000"/>
                  </a:schemeClr>
                </a:solidFill>
                <a:latin typeface="AppleStorm" panose="02000603000000000000" pitchFamily="50" charset="0"/>
              </a:rPr>
              <a:t>Presentations</a:t>
            </a:r>
            <a:r>
              <a:rPr lang="de-DE"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5242467" y="2571061"/>
            <a:ext cx="5218095" cy="1015663"/>
          </a:xfrm>
          <a:prstGeom prst="rect">
            <a:avLst/>
          </a:prstGeom>
        </p:spPr>
        <p:txBody>
          <a:bodyPr wrap="none">
            <a:spAutoFit/>
          </a:bodyPr>
          <a:lstStyle/>
          <a:p>
            <a:r>
              <a:rPr lang="de-DE" sz="6000" b="1" i="1" dirty="0">
                <a:solidFill>
                  <a:schemeClr val="accent3"/>
                </a:solidFill>
                <a:latin typeface="AppleStorm" panose="02000603000000000000" pitchFamily="50" charset="0"/>
              </a:rPr>
              <a:t>Morning</a:t>
            </a:r>
            <a:r>
              <a:rPr lang="de-DE" b="1" i="1" dirty="0">
                <a:solidFill>
                  <a:schemeClr val="accent3"/>
                </a:solidFill>
                <a:latin typeface="AppleStorm" panose="02000603000000000000" pitchFamily="50" charset="0"/>
              </a:rPr>
              <a:t>  </a:t>
            </a:r>
            <a:r>
              <a:rPr lang="de-DE" sz="6000" b="1" i="1" dirty="0">
                <a:solidFill>
                  <a:schemeClr val="accent3"/>
                </a:solidFill>
                <a:latin typeface="AppleStorm" panose="02000603000000000000" pitchFamily="50" charset="0"/>
              </a:rPr>
              <a:t>Checks</a:t>
            </a:r>
          </a:p>
        </p:txBody>
      </p:sp>
      <p:sp>
        <p:nvSpPr>
          <p:cNvPr id="9" name="Rectangle 8"/>
          <p:cNvSpPr/>
          <p:nvPr/>
        </p:nvSpPr>
        <p:spPr>
          <a:xfrm>
            <a:off x="3377820" y="5352326"/>
            <a:ext cx="5447325" cy="1323439"/>
          </a:xfrm>
          <a:prstGeom prst="rect">
            <a:avLst/>
          </a:prstGeom>
        </p:spPr>
        <p:txBody>
          <a:bodyPr wrap="none">
            <a:spAutoFit/>
          </a:bodyPr>
          <a:lstStyle/>
          <a:p>
            <a:pPr algn="ctr"/>
            <a:r>
              <a:rPr lang="de-DE" sz="4000" b="1" i="1" dirty="0">
                <a:latin typeface="AppleStorm" panose="02000603000000000000" pitchFamily="50" charset="0"/>
              </a:rPr>
              <a:t>I‘m sure you are already </a:t>
            </a:r>
            <a:br>
              <a:rPr lang="de-DE" sz="4000" b="1" i="1" dirty="0">
                <a:latin typeface="AppleStorm" panose="02000603000000000000" pitchFamily="50" charset="0"/>
              </a:rPr>
            </a:br>
            <a:r>
              <a:rPr lang="de-DE" sz="4000" b="1" i="1" dirty="0">
                <a:latin typeface="AppleStorm" panose="02000603000000000000" pitchFamily="50" charset="0"/>
              </a:rPr>
              <a:t>thinking of more</a:t>
            </a:r>
          </a:p>
        </p:txBody>
      </p:sp>
      <p:sp>
        <p:nvSpPr>
          <p:cNvPr id="11" name="TextBox 10"/>
          <p:cNvSpPr txBox="1"/>
          <p:nvPr/>
        </p:nvSpPr>
        <p:spPr>
          <a:xfrm rot="21098800">
            <a:off x="1988769" y="3674799"/>
            <a:ext cx="5832648" cy="840230"/>
          </a:xfrm>
          <a:prstGeom prst="rect">
            <a:avLst/>
          </a:prstGeom>
          <a:noFill/>
        </p:spPr>
        <p:txBody>
          <a:bodyPr wrap="square" rtlCol="0">
            <a:spAutoFit/>
          </a:bodyPr>
          <a:lstStyle/>
          <a:p>
            <a:pPr>
              <a:lnSpc>
                <a:spcPct val="90000"/>
              </a:lnSpc>
            </a:pPr>
            <a:r>
              <a:rPr lang="en-GB" sz="540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5395724" y="4187532"/>
            <a:ext cx="5544616" cy="757130"/>
          </a:xfrm>
          <a:prstGeom prst="rect">
            <a:avLst/>
          </a:prstGeom>
          <a:noFill/>
        </p:spPr>
        <p:txBody>
          <a:bodyPr wrap="square" rtlCol="0">
            <a:spAutoFit/>
          </a:bodyPr>
          <a:lstStyle/>
          <a:p>
            <a:pPr>
              <a:lnSpc>
                <a:spcPct val="90000"/>
              </a:lnSpc>
            </a:pPr>
            <a:r>
              <a:rPr lang="en-GB" sz="48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809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731520" y="1627717"/>
            <a:ext cx="11460480" cy="2161963"/>
          </a:xfrm>
        </p:spPr>
        <p:txBody>
          <a:bodyPr/>
          <a:lstStyle/>
          <a:p>
            <a:r>
              <a:rPr lang="en-GB" sz="3733" dirty="0">
                <a:solidFill>
                  <a:schemeClr val="tx2"/>
                </a:solidFill>
              </a:rPr>
              <a:t>Pester provides a framework for running unit tests to execute and validate PowerShell commands from within PowerShell</a:t>
            </a:r>
          </a:p>
          <a:p>
            <a:endParaRPr lang="de-DE" sz="3733" dirty="0">
              <a:solidFill>
                <a:schemeClr val="tx2"/>
              </a:solidFill>
            </a:endParaRPr>
          </a:p>
        </p:txBody>
      </p:sp>
      <p:sp>
        <p:nvSpPr>
          <p:cNvPr id="5" name="TextBox 4"/>
          <p:cNvSpPr txBox="1"/>
          <p:nvPr/>
        </p:nvSpPr>
        <p:spPr>
          <a:xfrm>
            <a:off x="5519940" y="5239248"/>
            <a:ext cx="5061969" cy="461665"/>
          </a:xfrm>
          <a:prstGeom prst="rect">
            <a:avLst/>
          </a:prstGeom>
          <a:noFill/>
        </p:spPr>
        <p:txBody>
          <a:bodyPr wrap="square" rtlCol="0" anchor="t">
            <a:spAutoFit/>
          </a:bodyPr>
          <a:lstStyle/>
          <a:p>
            <a:r>
              <a:rPr lang="en-GB" sz="2400" dirty="0">
                <a:solidFill>
                  <a:schemeClr val="tx2"/>
                </a:solidFill>
              </a:rPr>
              <a:t>        sqlps.io/pester  </a:t>
            </a:r>
            <a:endParaRPr lang="en-US"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609600" y="334969"/>
            <a:ext cx="10972800" cy="817275"/>
          </a:xfrm>
          <a:prstGeom prst="rect">
            <a:avLst/>
          </a:prstGeom>
        </p:spPr>
        <p:txBody>
          <a:bodyPr vert="horz" lIns="121920" tIns="60960" rIns="121920" bIns="6096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000" dirty="0"/>
              <a:t>What is Pester?</a:t>
            </a:r>
          </a:p>
        </p:txBody>
      </p:sp>
    </p:spTree>
    <p:extLst>
      <p:ext uri="{BB962C8B-B14F-4D97-AF65-F5344CB8AC3E}">
        <p14:creationId xmlns:p14="http://schemas.microsoft.com/office/powerpoint/2010/main" val="381000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394" y="1217072"/>
            <a:ext cx="7329645" cy="5301208"/>
          </a:xfrm>
          <a:prstGeom prst="rect">
            <a:avLst/>
          </a:prstGeom>
        </p:spPr>
      </p:pic>
      <p:sp>
        <p:nvSpPr>
          <p:cNvPr id="4" name="Title 1">
            <a:extLst>
              <a:ext uri="{FF2B5EF4-FFF2-40B4-BE49-F238E27FC236}">
                <a16:creationId xmlns:a16="http://schemas.microsoft.com/office/drawing/2014/main" id="{120BD190-7C53-4AEE-9871-FC1B5914B9B9}"/>
              </a:ext>
            </a:extLst>
          </p:cNvPr>
          <p:cNvSpPr txBox="1">
            <a:spLocks/>
          </p:cNvSpPr>
          <p:nvPr/>
        </p:nvSpPr>
        <p:spPr>
          <a:xfrm>
            <a:off x="322272" y="346617"/>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38031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10" y="1338993"/>
            <a:ext cx="6065991" cy="4792132"/>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543593" y="379477"/>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Apologies. Forgive Me!</a:t>
            </a:r>
            <a:endParaRPr lang="en-GB" sz="2400" dirty="0"/>
          </a:p>
        </p:txBody>
      </p:sp>
    </p:spTree>
    <p:extLst>
      <p:ext uri="{BB962C8B-B14F-4D97-AF65-F5344CB8AC3E}">
        <p14:creationId xmlns:p14="http://schemas.microsoft.com/office/powerpoint/2010/main" val="399356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a:t>
            </a:r>
            <a:br>
              <a:rPr lang="en-GB" dirty="0"/>
            </a:br>
            <a:endParaRPr lang="en-US" dirty="0"/>
          </a:p>
        </p:txBody>
      </p:sp>
      <p:sp>
        <p:nvSpPr>
          <p:cNvPr id="3" name="Inhaltsplatzhalter 2"/>
          <p:cNvSpPr>
            <a:spLocks noGrp="1"/>
          </p:cNvSpPr>
          <p:nvPr>
            <p:ph idx="4294967295"/>
          </p:nvPr>
        </p:nvSpPr>
        <p:spPr>
          <a:xfrm>
            <a:off x="1032933" y="1168400"/>
            <a:ext cx="11159067" cy="4785784"/>
          </a:xfrm>
        </p:spPr>
        <p:txBody>
          <a:bodyPr>
            <a:noAutofit/>
          </a:bodyPr>
          <a:lstStyle/>
          <a:p>
            <a:r>
              <a:rPr lang="en-GB" sz="1867" dirty="0">
                <a:solidFill>
                  <a:srgbClr val="00B050"/>
                </a:solidFill>
              </a:rPr>
              <a:t>Be</a:t>
            </a:r>
            <a:r>
              <a:rPr lang="en-GB" sz="1867" dirty="0"/>
              <a:t>		Compares one object with another for equality. Case Insensitive</a:t>
            </a:r>
            <a:br>
              <a:rPr lang="en-GB" sz="1867" dirty="0"/>
            </a:br>
            <a:r>
              <a:rPr lang="en-GB" sz="1867" dirty="0" err="1">
                <a:solidFill>
                  <a:srgbClr val="00B050"/>
                </a:solidFill>
              </a:rPr>
              <a:t>BeExactly</a:t>
            </a:r>
            <a:r>
              <a:rPr lang="en-GB" sz="1867" dirty="0">
                <a:solidFill>
                  <a:srgbClr val="00B050"/>
                </a:solidFill>
              </a:rPr>
              <a:t>		</a:t>
            </a:r>
            <a:r>
              <a:rPr lang="en-GB" sz="1867" dirty="0"/>
              <a:t>Compares one object with another for equality. Case Sensitive</a:t>
            </a:r>
            <a:br>
              <a:rPr lang="en-GB" sz="1867" dirty="0"/>
            </a:br>
            <a:r>
              <a:rPr lang="en-GB" sz="1867" dirty="0" err="1">
                <a:solidFill>
                  <a:srgbClr val="00B050"/>
                </a:solidFill>
              </a:rPr>
              <a:t>BeGreaterThan</a:t>
            </a:r>
            <a:r>
              <a:rPr lang="en-GB" sz="1867" dirty="0">
                <a:solidFill>
                  <a:srgbClr val="00B050"/>
                </a:solidFill>
              </a:rPr>
              <a:t>	</a:t>
            </a:r>
            <a:r>
              <a:rPr lang="en-GB" sz="1867" dirty="0"/>
              <a:t>Asserts that a number is greater than an expected value.</a:t>
            </a:r>
            <a:br>
              <a:rPr lang="en-GB" sz="1867" dirty="0"/>
            </a:br>
            <a:r>
              <a:rPr lang="en-GB" sz="1867" dirty="0" err="1">
                <a:solidFill>
                  <a:srgbClr val="00B050"/>
                </a:solidFill>
              </a:rPr>
              <a:t>BeLessThan</a:t>
            </a:r>
            <a:r>
              <a:rPr lang="en-GB" sz="1867" dirty="0">
                <a:solidFill>
                  <a:srgbClr val="00B050"/>
                </a:solidFill>
              </a:rPr>
              <a:t>		</a:t>
            </a:r>
            <a:r>
              <a:rPr lang="en-GB" sz="1867" dirty="0"/>
              <a:t>Asserts that a number is less than an expected value.</a:t>
            </a:r>
            <a:br>
              <a:rPr lang="en-GB" sz="1867" dirty="0"/>
            </a:br>
            <a:r>
              <a:rPr lang="en-GB" sz="1867" dirty="0" err="1">
                <a:solidFill>
                  <a:srgbClr val="00B050"/>
                </a:solidFill>
              </a:rPr>
              <a:t>BeLike</a:t>
            </a:r>
            <a:r>
              <a:rPr lang="en-GB" sz="1867" dirty="0">
                <a:solidFill>
                  <a:srgbClr val="00B050"/>
                </a:solidFill>
              </a:rPr>
              <a:t>	</a:t>
            </a:r>
            <a:r>
              <a:rPr lang="en-GB" sz="1867" dirty="0"/>
              <a:t>  	Asserts that the actual value matches a wildcard pattern using -like operator. 		Case Insensitive</a:t>
            </a:r>
            <a:br>
              <a:rPr lang="en-GB" sz="1867" dirty="0"/>
            </a:br>
            <a:r>
              <a:rPr lang="en-GB" sz="1867" dirty="0" err="1">
                <a:solidFill>
                  <a:srgbClr val="00B050"/>
                </a:solidFill>
              </a:rPr>
              <a:t>BeLikeExactly</a:t>
            </a:r>
            <a:r>
              <a:rPr lang="en-GB" sz="1867" dirty="0">
                <a:solidFill>
                  <a:srgbClr val="00B050"/>
                </a:solidFill>
              </a:rPr>
              <a:t>  	</a:t>
            </a:r>
            <a:r>
              <a:rPr lang="en-GB" sz="1867" dirty="0"/>
              <a:t>Asserts that the actual value matches a wildcard pattern using -like operator. 		Case Sensitive</a:t>
            </a:r>
            <a:br>
              <a:rPr lang="en-GB" sz="1867" dirty="0"/>
            </a:br>
            <a:r>
              <a:rPr lang="en-GB" sz="1867" dirty="0" err="1">
                <a:solidFill>
                  <a:srgbClr val="00B050"/>
                </a:solidFill>
              </a:rPr>
              <a:t>BeOfType</a:t>
            </a:r>
            <a:r>
              <a:rPr lang="en-GB" sz="1867" dirty="0">
                <a:solidFill>
                  <a:srgbClr val="00B050"/>
                </a:solidFill>
              </a:rPr>
              <a:t>		</a:t>
            </a:r>
            <a:r>
              <a:rPr lang="en-GB" sz="1867" dirty="0"/>
              <a:t>Asserts that the actual value should be an object of a specified type</a:t>
            </a:r>
            <a:br>
              <a:rPr lang="en-GB" sz="1867" dirty="0"/>
            </a:br>
            <a:r>
              <a:rPr lang="en-GB" sz="1867" dirty="0">
                <a:solidFill>
                  <a:srgbClr val="00B050"/>
                </a:solidFill>
              </a:rPr>
              <a:t>Exist		</a:t>
            </a:r>
            <a:r>
              <a:rPr lang="en-GB" sz="1867" dirty="0"/>
              <a:t>Does not perform any comparison but checks if the object calling Exist is present 		in a PS Provider.</a:t>
            </a:r>
            <a:br>
              <a:rPr lang="en-GB" sz="1867" dirty="0"/>
            </a:br>
            <a:r>
              <a:rPr lang="en-GB" sz="1867" dirty="0">
                <a:solidFill>
                  <a:srgbClr val="00B050"/>
                </a:solidFill>
              </a:rPr>
              <a:t>Contain</a:t>
            </a:r>
            <a:r>
              <a:rPr lang="en-GB" sz="1867" dirty="0"/>
              <a:t>	   	Checks to see if a file contains the specified text. Case Insensitive</a:t>
            </a:r>
            <a:br>
              <a:rPr lang="en-GB" sz="1867" dirty="0"/>
            </a:br>
            <a:r>
              <a:rPr lang="en-GB" sz="1867" dirty="0" err="1">
                <a:solidFill>
                  <a:srgbClr val="00B050"/>
                </a:solidFill>
              </a:rPr>
              <a:t>ContainExactly</a:t>
            </a:r>
            <a:r>
              <a:rPr lang="en-GB" sz="1867" dirty="0">
                <a:solidFill>
                  <a:srgbClr val="00B050"/>
                </a:solidFill>
              </a:rPr>
              <a:t> </a:t>
            </a:r>
            <a:r>
              <a:rPr lang="en-GB" sz="1867" dirty="0"/>
              <a:t>  	Checks to see if a file contains the specified text. Case Sensitive</a:t>
            </a:r>
            <a:br>
              <a:rPr lang="en-GB" sz="1867" dirty="0"/>
            </a:br>
            <a:r>
              <a:rPr lang="en-GB" sz="1867" dirty="0">
                <a:solidFill>
                  <a:srgbClr val="00B050"/>
                </a:solidFill>
              </a:rPr>
              <a:t>Match	</a:t>
            </a:r>
            <a:r>
              <a:rPr lang="en-GB" sz="1867" dirty="0"/>
              <a:t>   	Uses a regular expression to compare two objects. Case Insensitive</a:t>
            </a:r>
            <a:br>
              <a:rPr lang="en-GB" sz="1867" dirty="0"/>
            </a:br>
            <a:r>
              <a:rPr lang="en-GB" sz="1867" dirty="0" err="1">
                <a:solidFill>
                  <a:srgbClr val="00B050"/>
                </a:solidFill>
              </a:rPr>
              <a:t>MatchExactly</a:t>
            </a:r>
            <a:r>
              <a:rPr lang="en-GB" sz="1867" dirty="0">
                <a:solidFill>
                  <a:srgbClr val="00B050"/>
                </a:solidFill>
              </a:rPr>
              <a:t>	</a:t>
            </a:r>
            <a:r>
              <a:rPr lang="en-GB" sz="1867" dirty="0"/>
              <a:t>Uses a regular expression to compare two objects. Case Sensitive</a:t>
            </a:r>
            <a:br>
              <a:rPr lang="en-GB" sz="1867" dirty="0"/>
            </a:br>
            <a:r>
              <a:rPr lang="en-GB" sz="1867" dirty="0">
                <a:solidFill>
                  <a:srgbClr val="00B050"/>
                </a:solidFill>
              </a:rPr>
              <a:t>Throw	   </a:t>
            </a:r>
            <a:r>
              <a:rPr lang="en-GB" sz="1867" dirty="0"/>
              <a:t>	Checks if an exception was thrown in the input </a:t>
            </a:r>
            <a:r>
              <a:rPr lang="en-GB" sz="1867" dirty="0" err="1"/>
              <a:t>ScriptBlock</a:t>
            </a:r>
            <a:r>
              <a:rPr lang="en-GB" sz="1867" dirty="0"/>
              <a:t>. </a:t>
            </a:r>
            <a:br>
              <a:rPr lang="en-GB" sz="1867" dirty="0"/>
            </a:br>
            <a:r>
              <a:rPr lang="en-GB" sz="1867" dirty="0" err="1">
                <a:solidFill>
                  <a:srgbClr val="00B050"/>
                </a:solidFill>
              </a:rPr>
              <a:t>BeNullOrEmpty</a:t>
            </a:r>
            <a:r>
              <a:rPr lang="en-GB" sz="1867" dirty="0"/>
              <a:t> 	Checks values for null or empty (strings).</a:t>
            </a:r>
          </a:p>
          <a:p>
            <a:endParaRPr lang="de-DE" sz="1867" dirty="0"/>
          </a:p>
        </p:txBody>
      </p:sp>
      <p:sp>
        <p:nvSpPr>
          <p:cNvPr id="6" name="TextBox 5"/>
          <p:cNvSpPr txBox="1"/>
          <p:nvPr/>
        </p:nvSpPr>
        <p:spPr>
          <a:xfrm>
            <a:off x="1" y="6317704"/>
            <a:ext cx="12191999" cy="338554"/>
          </a:xfrm>
          <a:prstGeom prst="rect">
            <a:avLst/>
          </a:prstGeom>
          <a:noFill/>
        </p:spPr>
        <p:txBody>
          <a:bodyPr wrap="square" rtlCol="0">
            <a:spAutoFit/>
          </a:bodyPr>
          <a:lstStyle/>
          <a:p>
            <a:pPr algn="ctr"/>
            <a:r>
              <a:rPr lang="en-GB" sz="16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597952" y="352085"/>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2400" dirty="0"/>
          </a:p>
        </p:txBody>
      </p:sp>
    </p:spTree>
    <p:extLst>
      <p:ext uri="{BB962C8B-B14F-4D97-AF65-F5344CB8AC3E}">
        <p14:creationId xmlns:p14="http://schemas.microsoft.com/office/powerpoint/2010/main" val="7408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903394" y="1152244"/>
            <a:ext cx="9977967" cy="4988984"/>
          </a:xfrm>
        </p:spPr>
      </p:pic>
    </p:spTree>
    <p:extLst>
      <p:ext uri="{BB962C8B-B14F-4D97-AF65-F5344CB8AC3E}">
        <p14:creationId xmlns:p14="http://schemas.microsoft.com/office/powerpoint/2010/main" val="289639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900475" y="1183307"/>
            <a:ext cx="7614076" cy="428291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Maybe not </a:t>
            </a:r>
            <a:r>
              <a:rPr lang="en-GB" sz="4800" dirty="0" err="1"/>
              <a:t>EVERYthing</a:t>
            </a:r>
            <a:r>
              <a:rPr lang="en-GB" sz="4800" dirty="0"/>
              <a:t>!</a:t>
            </a:r>
            <a:endParaRPr lang="en-GB" sz="24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786092" y="5808673"/>
            <a:ext cx="9190593" cy="461665"/>
          </a:xfrm>
          <a:prstGeom prst="rect">
            <a:avLst/>
          </a:prstGeom>
          <a:noFill/>
        </p:spPr>
        <p:txBody>
          <a:bodyPr wrap="square" rtlCol="0">
            <a:spAutoFit/>
          </a:bodyPr>
          <a:lstStyle/>
          <a:p>
            <a:r>
              <a:rPr lang="en-GB" sz="2400"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01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640663" y="1293467"/>
            <a:ext cx="11357196" cy="4982390"/>
          </a:xfrm>
          <a:prstGeom prst="rect">
            <a:avLst/>
          </a:prstGeom>
          <a:noFill/>
        </p:spPr>
        <p:txBody>
          <a:bodyPr wrap="square" rtlCol="0">
            <a:spAutoFit/>
          </a:bodyPr>
          <a:lstStyle/>
          <a:p>
            <a:pPr algn="ctr">
              <a:lnSpc>
                <a:spcPct val="90000"/>
              </a:lnSpc>
            </a:pPr>
            <a:r>
              <a:rPr lang="en-GB" sz="3200" dirty="0">
                <a:solidFill>
                  <a:schemeClr val="tx2"/>
                </a:solidFill>
              </a:rPr>
              <a:t>Which Does </a:t>
            </a:r>
            <a:r>
              <a:rPr lang="en-GB" sz="3200" u="sng" dirty="0">
                <a:solidFill>
                  <a:schemeClr val="tx2"/>
                </a:solidFill>
              </a:rPr>
              <a:t>NOT</a:t>
            </a:r>
            <a:r>
              <a:rPr lang="en-GB" sz="3200" dirty="0">
                <a:solidFill>
                  <a:schemeClr val="tx2"/>
                </a:solidFill>
              </a:rPr>
              <a:t> include</a:t>
            </a:r>
          </a:p>
          <a:p>
            <a:endParaRPr lang="en-GB" sz="2667" dirty="0">
              <a:solidFill>
                <a:srgbClr val="333333"/>
              </a:solidFill>
              <a:latin typeface="Consolas" panose="020B0609020204030204" pitchFamily="49" charset="0"/>
            </a:endParaRPr>
          </a:p>
          <a:p>
            <a:r>
              <a:rPr lang="en-GB" sz="2667" dirty="0">
                <a:solidFill>
                  <a:srgbClr val="333333"/>
                </a:solidFill>
                <a:latin typeface="Consolas" panose="020B0609020204030204" pitchFamily="49" charset="0"/>
              </a:rPr>
              <a:t>Describe “Bag Packing” {</a:t>
            </a:r>
          </a:p>
          <a:p>
            <a:r>
              <a:rPr lang="en-GB" sz="2667" dirty="0">
                <a:solidFill>
                  <a:srgbClr val="333333"/>
                </a:solidFill>
                <a:latin typeface="Consolas" panose="020B0609020204030204" pitchFamily="49" charset="0"/>
              </a:rPr>
              <a:t>    Context “Hardware”{</a:t>
            </a:r>
          </a:p>
          <a:p>
            <a:r>
              <a:rPr lang="en-GB" sz="2667" dirty="0">
                <a:solidFill>
                  <a:srgbClr val="333333"/>
                </a:solidFill>
                <a:latin typeface="Consolas" panose="020B0609020204030204" pitchFamily="49" charset="0"/>
              </a:rPr>
              <a:t>        It “Bag Should include </a:t>
            </a:r>
            <a:r>
              <a:rPr lang="en-GB" sz="2667" dirty="0" err="1">
                <a:solidFill>
                  <a:srgbClr val="333333"/>
                </a:solidFill>
                <a:latin typeface="Consolas" panose="020B0609020204030204" pitchFamily="49" charset="0"/>
              </a:rPr>
              <a:t>BeardNUC</a:t>
            </a:r>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        </a:t>
            </a:r>
            <a:r>
              <a:rPr lang="en-GB" sz="2667" dirty="0">
                <a:solidFill>
                  <a:srgbClr val="00008B"/>
                </a:solidFill>
                <a:latin typeface="Consolas" panose="020B0609020204030204" pitchFamily="49" charset="0"/>
              </a:rPr>
              <a:t>$</a:t>
            </a:r>
            <a:r>
              <a:rPr lang="en-GB" sz="2667" dirty="0" err="1">
                <a:solidFill>
                  <a:srgbClr val="FF4500"/>
                </a:solidFill>
                <a:latin typeface="Consolas" panose="020B0609020204030204" pitchFamily="49" charset="0"/>
              </a:rPr>
              <a:t>bag</a:t>
            </a:r>
            <a:r>
              <a:rPr lang="en-GB" sz="2667" dirty="0" err="1">
                <a:solidFill>
                  <a:srgbClr val="0000FF"/>
                </a:solidFill>
                <a:latin typeface="Consolas" panose="020B0609020204030204" pitchFamily="49" charset="0"/>
              </a:rPr>
              <a:t>.Contents</a:t>
            </a:r>
            <a:r>
              <a:rPr lang="en-GB" sz="2667" dirty="0">
                <a:solidFill>
                  <a:srgbClr val="333333"/>
                </a:solidFill>
                <a:latin typeface="Consolas" panose="020B0609020204030204" pitchFamily="49" charset="0"/>
              </a:rPr>
              <a:t> –contains ‘</a:t>
            </a:r>
            <a:r>
              <a:rPr lang="en-GB" sz="2667" dirty="0" err="1">
                <a:solidFill>
                  <a:srgbClr val="333333"/>
                </a:solidFill>
                <a:latin typeface="Consolas" panose="020B0609020204030204" pitchFamily="49" charset="0"/>
              </a:rPr>
              <a:t>beardnuc</a:t>
            </a:r>
            <a:r>
              <a:rPr lang="en-GB" sz="2667" dirty="0">
                <a:solidFill>
                  <a:srgbClr val="333333"/>
                </a:solidFill>
                <a:latin typeface="Consolas" panose="020B0609020204030204" pitchFamily="49" charset="0"/>
              </a:rPr>
              <a:t>’</a:t>
            </a:r>
            <a:r>
              <a:rPr lang="en-GB" sz="2667" dirty="0">
                <a:solidFill>
                  <a:srgbClr val="A9A9A9"/>
                </a:solidFill>
                <a:latin typeface="Consolas" panose="020B0609020204030204" pitchFamily="49" charset="0"/>
              </a:rPr>
              <a:t>|</a:t>
            </a:r>
            <a:r>
              <a:rPr lang="en-GB" sz="2667" dirty="0">
                <a:solidFill>
                  <a:srgbClr val="333333"/>
                </a:solidFill>
                <a:latin typeface="Consolas" panose="020B0609020204030204" pitchFamily="49" charset="0"/>
              </a:rPr>
              <a:t> Should Be </a:t>
            </a:r>
            <a:r>
              <a:rPr lang="en-GB" sz="2667" dirty="0">
                <a:solidFill>
                  <a:srgbClr val="00008B"/>
                </a:solidFill>
                <a:latin typeface="Consolas" panose="020B0609020204030204" pitchFamily="49" charset="0"/>
              </a:rPr>
              <a:t>$</a:t>
            </a:r>
            <a:r>
              <a:rPr lang="en-GB" sz="2667" dirty="0">
                <a:solidFill>
                  <a:srgbClr val="008080"/>
                </a:solidFill>
                <a:latin typeface="Consolas" panose="020B0609020204030204" pitchFamily="49" charset="0"/>
              </a:rPr>
              <a:t>True</a:t>
            </a:r>
            <a:endParaRPr lang="en-GB" sz="2667" dirty="0">
              <a:solidFill>
                <a:srgbClr val="333333"/>
              </a:solidFill>
              <a:latin typeface="Consolas" panose="020B0609020204030204" pitchFamily="49" charset="0"/>
            </a:endParaRPr>
          </a:p>
          <a:p>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a:t>
            </a:r>
          </a:p>
          <a:p>
            <a:pPr>
              <a:lnSpc>
                <a:spcPct val="90000"/>
              </a:lnSpc>
            </a:pPr>
            <a:endParaRPr lang="en-GB" sz="2800" dirty="0">
              <a:solidFill>
                <a:schemeClr val="tx2"/>
              </a:solidFill>
            </a:endParaRPr>
          </a:p>
          <a:p>
            <a:pPr algn="ctr">
              <a:lnSpc>
                <a:spcPct val="90000"/>
              </a:lnSpc>
            </a:pPr>
            <a:r>
              <a:rPr lang="en-GB" sz="2800" dirty="0">
                <a:solidFill>
                  <a:schemeClr val="tx2"/>
                </a:solidFill>
              </a:rPr>
              <a:t>I had no virtual machines with me</a:t>
            </a:r>
            <a:br>
              <a:rPr lang="en-GB" sz="2800" dirty="0">
                <a:solidFill>
                  <a:schemeClr val="tx2"/>
                </a:solidFill>
              </a:rPr>
            </a:br>
            <a:r>
              <a:rPr lang="en-GB" sz="28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6349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mn-lt"/>
              </a:rPr>
              <a:t>Hey Beardy!</a:t>
            </a:r>
          </a:p>
        </p:txBody>
      </p:sp>
      <p:sp>
        <p:nvSpPr>
          <p:cNvPr id="7" name="TextBox 6"/>
          <p:cNvSpPr txBox="1"/>
          <p:nvPr/>
        </p:nvSpPr>
        <p:spPr>
          <a:xfrm>
            <a:off x="1304301" y="2010209"/>
            <a:ext cx="6558375" cy="1717521"/>
          </a:xfrm>
          <a:prstGeom prst="rect">
            <a:avLst/>
          </a:prstGeom>
          <a:noFill/>
        </p:spPr>
        <p:txBody>
          <a:bodyPr wrap="square" rtlCol="0">
            <a:spAutoFit/>
          </a:bodyPr>
          <a:lstStyle/>
          <a:p>
            <a:pPr algn="ctr">
              <a:lnSpc>
                <a:spcPct val="90000"/>
              </a:lnSpc>
            </a:pPr>
            <a:r>
              <a:rPr lang="en-GB" sz="5867" dirty="0">
                <a:solidFill>
                  <a:schemeClr val="tx2"/>
                </a:solidFill>
              </a:rPr>
              <a:t>DEMO </a:t>
            </a:r>
          </a:p>
          <a:p>
            <a:pPr algn="ctr">
              <a:lnSpc>
                <a:spcPct val="90000"/>
              </a:lnSpc>
            </a:pPr>
            <a:r>
              <a:rPr lang="en-GB" sz="5867"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2" y="1916832"/>
            <a:ext cx="2314407" cy="4104456"/>
          </a:xfrm>
          <a:prstGeom prst="rect">
            <a:avLst/>
          </a:prstGeom>
        </p:spPr>
      </p:pic>
    </p:spTree>
    <p:extLst>
      <p:ext uri="{BB962C8B-B14F-4D97-AF65-F5344CB8AC3E}">
        <p14:creationId xmlns:p14="http://schemas.microsoft.com/office/powerpoint/2010/main" val="86461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826880-D705-441C-A2E4-041C85464A14}"/>
              </a:ext>
            </a:extLst>
          </p:cNvPr>
          <p:cNvSpPr>
            <a:spLocks noGrp="1"/>
          </p:cNvSpPr>
          <p:nvPr>
            <p:ph type="title"/>
          </p:nvPr>
        </p:nvSpPr>
        <p:spPr>
          <a:xfrm>
            <a:off x="609600" y="334969"/>
            <a:ext cx="10972800" cy="817275"/>
          </a:xfrm>
        </p:spPr>
        <p:txBody>
          <a:bodyPr/>
          <a:lstStyle/>
          <a:p>
            <a:r>
              <a:rPr lang="en-US" dirty="0"/>
              <a:t>Aliases</a:t>
            </a:r>
          </a:p>
        </p:txBody>
      </p:sp>
      <p:sp>
        <p:nvSpPr>
          <p:cNvPr id="5" name="Text Placeholder 4">
            <a:extLst>
              <a:ext uri="{FF2B5EF4-FFF2-40B4-BE49-F238E27FC236}">
                <a16:creationId xmlns:a16="http://schemas.microsoft.com/office/drawing/2014/main" id="{7D17AC2E-87E7-4308-AD19-0AC956412D41}"/>
              </a:ext>
            </a:extLst>
          </p:cNvPr>
          <p:cNvSpPr>
            <a:spLocks noGrp="1"/>
          </p:cNvSpPr>
          <p:nvPr>
            <p:ph type="body" sz="quarter" idx="10"/>
          </p:nvPr>
        </p:nvSpPr>
        <p:spPr>
          <a:xfrm>
            <a:off x="5047120" y="2204545"/>
            <a:ext cx="6223280" cy="3646320"/>
          </a:xfrm>
        </p:spPr>
        <p:txBody>
          <a:bodyPr/>
          <a:lstStyle/>
          <a:p>
            <a:pPr marL="228594" indent="-228594"/>
            <a:r>
              <a:rPr lang="en-US" sz="3200" dirty="0"/>
              <a:t>select</a:t>
            </a:r>
          </a:p>
          <a:p>
            <a:pPr marL="228594" indent="-228594"/>
            <a:r>
              <a:rPr lang="en-US" sz="3200" dirty="0"/>
              <a:t>| or % </a:t>
            </a:r>
          </a:p>
          <a:p>
            <a:pPr marL="228594" indent="-228594"/>
            <a:r>
              <a:rPr lang="en-US" sz="3200" dirty="0"/>
              <a:t>join</a:t>
            </a:r>
          </a:p>
          <a:p>
            <a:pPr marL="228594" indent="-228594"/>
            <a:r>
              <a:rPr lang="en-US" sz="3200" dirty="0"/>
              <a:t>where or ?</a:t>
            </a:r>
          </a:p>
          <a:p>
            <a:pPr marL="228594" indent="-228594"/>
            <a:r>
              <a:rPr lang="en-US" sz="3200" dirty="0"/>
              <a:t>group</a:t>
            </a:r>
          </a:p>
          <a:p>
            <a:pPr marL="228594" indent="-228594"/>
            <a:r>
              <a:rPr lang="en-US" sz="3200" dirty="0"/>
              <a:t>sort</a:t>
            </a:r>
          </a:p>
        </p:txBody>
      </p:sp>
      <p:sp>
        <p:nvSpPr>
          <p:cNvPr id="10" name="Text Placeholder 9">
            <a:extLst>
              <a:ext uri="{FF2B5EF4-FFF2-40B4-BE49-F238E27FC236}">
                <a16:creationId xmlns:a16="http://schemas.microsoft.com/office/drawing/2014/main" id="{9DC694CD-D24A-44D5-A089-0442A0F58918}"/>
              </a:ext>
            </a:extLst>
          </p:cNvPr>
          <p:cNvSpPr>
            <a:spLocks noGrp="1"/>
          </p:cNvSpPr>
          <p:nvPr>
            <p:ph type="body" sz="quarter" idx="15"/>
          </p:nvPr>
        </p:nvSpPr>
        <p:spPr>
          <a:xfrm>
            <a:off x="5047120" y="1358309"/>
            <a:ext cx="4524080" cy="662081"/>
          </a:xfrm>
        </p:spPr>
        <p:txBody>
          <a:bodyPr>
            <a:noAutofit/>
          </a:bodyPr>
          <a:lstStyle/>
          <a:p>
            <a:r>
              <a:rPr lang="en-US" sz="3733" dirty="0">
                <a:solidFill>
                  <a:srgbClr val="58585A"/>
                </a:solidFill>
              </a:rPr>
              <a:t>PowerShell</a:t>
            </a:r>
          </a:p>
        </p:txBody>
      </p:sp>
      <p:sp>
        <p:nvSpPr>
          <p:cNvPr id="15" name="Text Placeholder 9">
            <a:extLst>
              <a:ext uri="{FF2B5EF4-FFF2-40B4-BE49-F238E27FC236}">
                <a16:creationId xmlns:a16="http://schemas.microsoft.com/office/drawing/2014/main" id="{C5FFC31B-40F3-4D69-A538-12329956D3F5}"/>
              </a:ext>
            </a:extLst>
          </p:cNvPr>
          <p:cNvSpPr txBox="1">
            <a:spLocks/>
          </p:cNvSpPr>
          <p:nvPr/>
        </p:nvSpPr>
        <p:spPr>
          <a:xfrm>
            <a:off x="692056" y="1358309"/>
            <a:ext cx="3389163" cy="662081"/>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solidFill>
                  <a:srgbClr val="58585A"/>
                </a:solidFill>
              </a:rPr>
              <a:t>T-SQL</a:t>
            </a:r>
          </a:p>
        </p:txBody>
      </p:sp>
      <p:sp>
        <p:nvSpPr>
          <p:cNvPr id="16" name="Text Placeholder 4">
            <a:extLst>
              <a:ext uri="{FF2B5EF4-FFF2-40B4-BE49-F238E27FC236}">
                <a16:creationId xmlns:a16="http://schemas.microsoft.com/office/drawing/2014/main" id="{13673289-1363-462F-BD20-46B7392D9F5C}"/>
              </a:ext>
            </a:extLst>
          </p:cNvPr>
          <p:cNvSpPr txBox="1">
            <a:spLocks/>
          </p:cNvSpPr>
          <p:nvPr/>
        </p:nvSpPr>
        <p:spPr>
          <a:xfrm>
            <a:off x="692512" y="2204544"/>
            <a:ext cx="3992289" cy="3646320"/>
          </a:xfrm>
          <a:prstGeom prst="rect">
            <a:avLst/>
          </a:prstGeom>
        </p:spPr>
        <p:txBody>
          <a:bodyPr vert="horz" lIns="121920" tIns="60960" rIns="121920" bIns="60960" rtlCol="0">
            <a:noAutofit/>
          </a:bodyPr>
          <a:lstStyle>
            <a:lvl1pPr marL="0" indent="0" algn="l" defTabSz="914400" rtl="0" eaLnBrk="1" latinLnBrk="0" hangingPunct="1">
              <a:spcBef>
                <a:spcPct val="20000"/>
              </a:spcBef>
              <a:buClr>
                <a:schemeClr val="accent3"/>
              </a:buClr>
              <a:buFont typeface="Arial"/>
              <a:buNone/>
              <a:defRPr lang="en-US" sz="1100" kern="1200" dirty="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a:buFont typeface="Arial" panose="020B0604020202020204" pitchFamily="34" charset="0"/>
              <a:buChar char="•"/>
            </a:pPr>
            <a:r>
              <a:rPr lang="en-US" sz="3200" dirty="0"/>
              <a:t>SELECT</a:t>
            </a:r>
          </a:p>
          <a:p>
            <a:pPr marL="228594" indent="-228594">
              <a:buFont typeface="Arial" panose="020B0604020202020204" pitchFamily="34" charset="0"/>
              <a:buChar char="•"/>
            </a:pPr>
            <a:r>
              <a:rPr lang="en-US" sz="3200" dirty="0"/>
              <a:t>FROM</a:t>
            </a:r>
          </a:p>
          <a:p>
            <a:pPr marL="228594" indent="-228594">
              <a:buFont typeface="Arial" panose="020B0604020202020204" pitchFamily="34" charset="0"/>
              <a:buChar char="•"/>
            </a:pPr>
            <a:r>
              <a:rPr lang="en-US" sz="3200" dirty="0"/>
              <a:t>JOIN</a:t>
            </a:r>
          </a:p>
          <a:p>
            <a:pPr marL="228594" indent="-228594">
              <a:buFont typeface="Arial" panose="020B0604020202020204" pitchFamily="34" charset="0"/>
              <a:buChar char="•"/>
            </a:pPr>
            <a:r>
              <a:rPr lang="en-US" sz="3200" dirty="0"/>
              <a:t>WHERE</a:t>
            </a:r>
          </a:p>
          <a:p>
            <a:pPr marL="228594" indent="-228594">
              <a:buFont typeface="Arial" panose="020B0604020202020204" pitchFamily="34" charset="0"/>
              <a:buChar char="•"/>
            </a:pPr>
            <a:r>
              <a:rPr lang="en-US" sz="3200" dirty="0"/>
              <a:t>GROUP BY</a:t>
            </a:r>
          </a:p>
          <a:p>
            <a:pPr marL="228594" indent="-228594">
              <a:buFont typeface="Arial" panose="020B0604020202020204" pitchFamily="34" charset="0"/>
              <a:buChar char="•"/>
            </a:pPr>
            <a:r>
              <a:rPr lang="en-US" sz="3200" dirty="0"/>
              <a:t>ORDER BY</a:t>
            </a:r>
          </a:p>
        </p:txBody>
      </p:sp>
    </p:spTree>
    <p:extLst>
      <p:ext uri="{BB962C8B-B14F-4D97-AF65-F5344CB8AC3E}">
        <p14:creationId xmlns:p14="http://schemas.microsoft.com/office/powerpoint/2010/main" val="12147315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84327" y="1408750"/>
            <a:ext cx="10763775" cy="4031873"/>
          </a:xfrm>
          <a:prstGeom prst="rect">
            <a:avLst/>
          </a:prstGeom>
          <a:noFill/>
          <a:ln>
            <a:noFill/>
          </a:ln>
        </p:spPr>
        <p:txBody>
          <a:bodyPr wrap="square" rtlCol="0">
            <a:spAutoFit/>
          </a:bodyPr>
          <a:lstStyle/>
          <a:p>
            <a:pPr marL="457189" indent="-457189">
              <a:buFont typeface="Arial" panose="020B0604020202020204" pitchFamily="34" charset="0"/>
              <a:buChar char="•"/>
            </a:pPr>
            <a:r>
              <a:rPr lang="en-GB" sz="3200" dirty="0">
                <a:solidFill>
                  <a:schemeClr val="tx2"/>
                </a:solidFill>
              </a:rPr>
              <a:t>We all have checklists – manual testing is error-prone</a:t>
            </a:r>
          </a:p>
          <a:p>
            <a:pPr marL="457189" indent="-457189">
              <a:buFont typeface="Arial" panose="020B0604020202020204" pitchFamily="34" charset="0"/>
              <a:buChar char="•"/>
            </a:pPr>
            <a:r>
              <a:rPr lang="en-GB" sz="3200" dirty="0">
                <a:solidFill>
                  <a:schemeClr val="tx2"/>
                </a:solidFill>
              </a:rPr>
              <a:t>Pester is a Unit Testing Framework for PowerShell</a:t>
            </a:r>
          </a:p>
          <a:p>
            <a:pPr marL="457189" indent="-457189">
              <a:buFont typeface="Arial" panose="020B0604020202020204" pitchFamily="34" charset="0"/>
              <a:buChar char="•"/>
            </a:pPr>
            <a:r>
              <a:rPr lang="en-GB" sz="3200" dirty="0">
                <a:solidFill>
                  <a:schemeClr val="tx2"/>
                </a:solidFill>
              </a:rPr>
              <a:t>You can use it to validate your infrastructure</a:t>
            </a:r>
          </a:p>
          <a:p>
            <a:pPr marL="457189" indent="-457189">
              <a:buFont typeface="Arial" panose="020B0604020202020204" pitchFamily="34" charset="0"/>
              <a:buChar char="•"/>
            </a:pPr>
            <a:r>
              <a:rPr lang="en-GB" sz="3200" dirty="0">
                <a:solidFill>
                  <a:schemeClr val="tx2"/>
                </a:solidFill>
              </a:rPr>
              <a:t>The basic syntax - Describe, Context and It code blocks</a:t>
            </a:r>
          </a:p>
          <a:p>
            <a:pPr marL="457189" indent="-457189">
              <a:buFont typeface="Arial" panose="020B0604020202020204" pitchFamily="34" charset="0"/>
              <a:buChar char="•"/>
            </a:pPr>
            <a:r>
              <a:rPr lang="en-GB" sz="3200" dirty="0">
                <a:solidFill>
                  <a:schemeClr val="tx2"/>
                </a:solidFill>
              </a:rPr>
              <a:t>The Should command is used for testing assertions</a:t>
            </a:r>
          </a:p>
          <a:p>
            <a:pPr marL="457189" indent="-457189">
              <a:buFont typeface="Arial" panose="020B0604020202020204" pitchFamily="34" charset="0"/>
              <a:buChar char="•"/>
            </a:pPr>
            <a:r>
              <a:rPr lang="en-GB" sz="3200" dirty="0">
                <a:solidFill>
                  <a:schemeClr val="tx2"/>
                </a:solidFill>
              </a:rPr>
              <a:t>Use the </a:t>
            </a:r>
            <a:r>
              <a:rPr lang="en-GB" sz="3200" dirty="0" err="1">
                <a:solidFill>
                  <a:schemeClr val="tx2"/>
                </a:solidFill>
              </a:rPr>
              <a:t>NunitXML</a:t>
            </a:r>
            <a:r>
              <a:rPr lang="en-GB" sz="3200" dirty="0">
                <a:solidFill>
                  <a:schemeClr val="tx2"/>
                </a:solidFill>
              </a:rPr>
              <a:t> output, export to JSON and use </a:t>
            </a:r>
            <a:r>
              <a:rPr lang="en-GB" sz="3200" dirty="0" err="1">
                <a:solidFill>
                  <a:schemeClr val="tx2"/>
                </a:solidFill>
              </a:rPr>
              <a:t>PowerBi</a:t>
            </a:r>
            <a:r>
              <a:rPr lang="en-GB" sz="32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3116" y="359851"/>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Summary</a:t>
            </a:r>
            <a:endParaRPr lang="en-GB" sz="2400" dirty="0"/>
          </a:p>
        </p:txBody>
      </p:sp>
    </p:spTree>
    <p:extLst>
      <p:ext uri="{BB962C8B-B14F-4D97-AF65-F5344CB8AC3E}">
        <p14:creationId xmlns:p14="http://schemas.microsoft.com/office/powerpoint/2010/main" val="1077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84327" y="1408749"/>
            <a:ext cx="10763775" cy="2062103"/>
          </a:xfrm>
          <a:prstGeom prst="rect">
            <a:avLst/>
          </a:prstGeom>
          <a:noFill/>
          <a:ln>
            <a:noFill/>
          </a:ln>
        </p:spPr>
        <p:txBody>
          <a:bodyPr wrap="square" rtlCol="0">
            <a:spAutoFit/>
          </a:bodyPr>
          <a:lstStyle/>
          <a:p>
            <a:pPr marL="457189" indent="-457189">
              <a:buFont typeface="Arial" panose="020B0604020202020204" pitchFamily="34" charset="0"/>
              <a:buChar char="•"/>
            </a:pPr>
            <a:r>
              <a:rPr lang="en-GB" sz="3200" dirty="0">
                <a:solidFill>
                  <a:schemeClr val="tx2"/>
                </a:solidFill>
              </a:rPr>
              <a:t>If you didn’t meet the pre-</a:t>
            </a:r>
            <a:r>
              <a:rPr lang="en-GB" sz="3200" dirty="0" err="1">
                <a:solidFill>
                  <a:schemeClr val="tx2"/>
                </a:solidFill>
              </a:rPr>
              <a:t>reqs</a:t>
            </a:r>
            <a:r>
              <a:rPr lang="en-GB" sz="3200" dirty="0">
                <a:solidFill>
                  <a:schemeClr val="tx2"/>
                </a:solidFill>
              </a:rPr>
              <a:t>, please enter your email at sqlps.io/signup for Azure access to a lab</a:t>
            </a:r>
            <a:br>
              <a:rPr lang="en-GB" sz="3200" dirty="0">
                <a:solidFill>
                  <a:schemeClr val="tx2"/>
                </a:solidFill>
              </a:rPr>
            </a:br>
            <a:endParaRPr lang="en-GB" sz="3200" dirty="0">
              <a:solidFill>
                <a:schemeClr val="tx2"/>
              </a:solidFill>
            </a:endParaRPr>
          </a:p>
          <a:p>
            <a:pPr marL="457189" indent="-457189">
              <a:buFont typeface="Arial" panose="020B0604020202020204" pitchFamily="34" charset="0"/>
              <a:buChar char="•"/>
            </a:pPr>
            <a:r>
              <a:rPr lang="en-GB" sz="3200" dirty="0">
                <a:solidFill>
                  <a:schemeClr val="tx2"/>
                </a:solidFill>
              </a:rPr>
              <a:t>Somewhat limited number. First </a:t>
            </a:r>
            <a:r>
              <a:rPr lang="en-GB" sz="3200" dirty="0" err="1">
                <a:solidFill>
                  <a:schemeClr val="tx2"/>
                </a:solidFill>
              </a:rPr>
              <a:t>msg’d</a:t>
            </a:r>
            <a:r>
              <a:rPr lang="en-GB" sz="3200" dirty="0">
                <a:solidFill>
                  <a:schemeClr val="tx2"/>
                </a:solidFill>
              </a:rPr>
              <a:t>, first served</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3116" y="359851"/>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Before Lunch</a:t>
            </a:r>
            <a:endParaRPr lang="en-GB" sz="2400" dirty="0"/>
          </a:p>
        </p:txBody>
      </p:sp>
      <p:pic>
        <p:nvPicPr>
          <p:cNvPr id="4" name="Picture 2" descr="Image result for hamburger emoji">
            <a:extLst>
              <a:ext uri="{FF2B5EF4-FFF2-40B4-BE49-F238E27FC236}">
                <a16:creationId xmlns:a16="http://schemas.microsoft.com/office/drawing/2014/main" id="{21DC2645-9124-4CBD-916D-C09F610807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6669" y="3779520"/>
            <a:ext cx="2490303" cy="215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6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89" y="1746848"/>
            <a:ext cx="4710023" cy="407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697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lvl="2">
              <a:lnSpc>
                <a:spcPct val="150000"/>
              </a:lnSpc>
            </a:pPr>
            <a:r>
              <a:rPr lang="en-US" dirty="0"/>
              <a:t>If you need help with any setup ask a proctor or in the dedicated Slack channel</a:t>
            </a:r>
          </a:p>
          <a:p>
            <a:pPr lvl="2">
              <a:lnSpc>
                <a:spcPct val="150000"/>
              </a:lnSpc>
            </a:pPr>
            <a:r>
              <a:rPr lang="en-US" dirty="0"/>
              <a:t>sqlps.io/</a:t>
            </a:r>
            <a:r>
              <a:rPr lang="en-US" dirty="0" err="1"/>
              <a:t>azurelab</a:t>
            </a:r>
            <a:endParaRPr lang="en-US" dirty="0"/>
          </a:p>
        </p:txBody>
      </p:sp>
      <p:sp>
        <p:nvSpPr>
          <p:cNvPr id="2" name="Title 1"/>
          <p:cNvSpPr>
            <a:spLocks noGrp="1"/>
          </p:cNvSpPr>
          <p:nvPr>
            <p:ph type="title"/>
          </p:nvPr>
        </p:nvSpPr>
        <p:spPr/>
        <p:txBody>
          <a:bodyPr/>
          <a:lstStyle/>
          <a:p>
            <a:r>
              <a:rPr lang="en-US" dirty="0"/>
              <a:t>Enjoyed Lunch?</a:t>
            </a:r>
          </a:p>
        </p:txBody>
      </p:sp>
    </p:spTree>
    <p:extLst>
      <p:ext uri="{BB962C8B-B14F-4D97-AF65-F5344CB8AC3E}">
        <p14:creationId xmlns:p14="http://schemas.microsoft.com/office/powerpoint/2010/main" val="11786566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12500" y="1778001"/>
            <a:ext cx="5927545" cy="2401121"/>
          </a:xfrm>
        </p:spPr>
        <p:txBody>
          <a:bodyPr/>
          <a:lstStyle/>
          <a:p>
            <a:pPr>
              <a:lnSpc>
                <a:spcPct val="100000"/>
              </a:lnSpc>
            </a:pPr>
            <a:r>
              <a:rPr lang="en-US" dirty="0"/>
              <a:t>dbatools</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956235" y="4125945"/>
            <a:ext cx="6483811" cy="604977"/>
          </a:xfrm>
        </p:spPr>
        <p:txBody>
          <a:bodyPr/>
          <a:lstStyle/>
          <a:p>
            <a:r>
              <a:rPr lang="en-US" dirty="0">
                <a:solidFill>
                  <a:schemeClr val="tx1">
                    <a:lumMod val="50000"/>
                    <a:lumOff val="50000"/>
                  </a:schemeClr>
                </a:solidFill>
              </a:rPr>
              <a:t>the community module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0514" y="2455573"/>
            <a:ext cx="1999449" cy="1999449"/>
          </a:xfrm>
          <a:prstGeom prst="rect">
            <a:avLst/>
          </a:prstGeom>
        </p:spPr>
      </p:pic>
    </p:spTree>
    <p:extLst>
      <p:ext uri="{BB962C8B-B14F-4D97-AF65-F5344CB8AC3E}">
        <p14:creationId xmlns:p14="http://schemas.microsoft.com/office/powerpoint/2010/main" val="18924986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stretch>
            <a:fillRect/>
          </a:stretch>
        </p:blipFill>
        <p:spPr>
          <a:xfrm>
            <a:off x="777026" y="1272448"/>
            <a:ext cx="10637949" cy="4714216"/>
          </a:xfrm>
          <a:prstGeom prst="rect">
            <a:avLst/>
          </a:prstGeom>
          <a:ln w="12700">
            <a:miter lim="400000"/>
          </a:ln>
        </p:spPr>
      </p:pic>
    </p:spTree>
    <p:extLst>
      <p:ext uri="{BB962C8B-B14F-4D97-AF65-F5344CB8AC3E}">
        <p14:creationId xmlns:p14="http://schemas.microsoft.com/office/powerpoint/2010/main" val="15998894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1091502" y="2431911"/>
            <a:ext cx="10008997" cy="1994179"/>
          </a:xfrm>
          <a:prstGeom prst="rect">
            <a:avLst/>
          </a:prstGeom>
        </p:spPr>
      </p:pic>
      <p:pic>
        <p:nvPicPr>
          <p:cNvPr id="7" name="Picture 6">
            <a:extLst>
              <a:ext uri="{FF2B5EF4-FFF2-40B4-BE49-F238E27FC236}">
                <a16:creationId xmlns:a16="http://schemas.microsoft.com/office/drawing/2014/main" id="{7DC037D8-B0DE-4D83-B46A-63F1B8E776D1}"/>
              </a:ext>
            </a:extLst>
          </p:cNvPr>
          <p:cNvPicPr>
            <a:picLocks noChangeAspect="1"/>
          </p:cNvPicPr>
          <p:nvPr/>
        </p:nvPicPr>
        <p:blipFill>
          <a:blip r:embed="rId4"/>
          <a:stretch>
            <a:fillRect/>
          </a:stretch>
        </p:blipFill>
        <p:spPr>
          <a:xfrm>
            <a:off x="1091502" y="4440512"/>
            <a:ext cx="10008997" cy="381053"/>
          </a:xfrm>
          <a:prstGeom prst="rect">
            <a:avLst/>
          </a:prstGeom>
        </p:spPr>
      </p:pic>
    </p:spTree>
    <p:extLst>
      <p:ext uri="{BB962C8B-B14F-4D97-AF65-F5344CB8AC3E}">
        <p14:creationId xmlns:p14="http://schemas.microsoft.com/office/powerpoint/2010/main" val="158130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SQL Server 2000 – </a:t>
            </a:r>
            <a:r>
              <a:rPr lang="en-US" dirty="0" err="1"/>
              <a:t>vNext</a:t>
            </a:r>
            <a:endParaRPr lang="en-US" dirty="0"/>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42787924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MINIMUM</a:t>
            </a:r>
          </a:p>
        </p:txBody>
      </p:sp>
      <p:sp>
        <p:nvSpPr>
          <p:cNvPr id="8" name="Text Placeholder 7"/>
          <p:cNvSpPr>
            <a:spLocks noGrp="1"/>
          </p:cNvSpPr>
          <p:nvPr>
            <p:ph type="body" sz="quarter" idx="14"/>
          </p:nvPr>
        </p:nvSpPr>
        <p:spPr>
          <a:xfrm>
            <a:off x="6675024" y="1733399"/>
            <a:ext cx="4907376" cy="520700"/>
          </a:xfrm>
        </p:spPr>
        <p:txBody>
          <a:bodyPr>
            <a:noAutofit/>
          </a:bodyPr>
          <a:lstStyle/>
          <a:p>
            <a:r>
              <a:rPr lang="en-US" sz="2667" dirty="0"/>
              <a:t>RECOMMENDED</a:t>
            </a:r>
          </a:p>
        </p:txBody>
      </p:sp>
      <p:sp>
        <p:nvSpPr>
          <p:cNvPr id="7" name="Text Placeholder 6"/>
          <p:cNvSpPr>
            <a:spLocks noGrp="1"/>
          </p:cNvSpPr>
          <p:nvPr>
            <p:ph type="body" sz="quarter" idx="13"/>
          </p:nvPr>
        </p:nvSpPr>
        <p:spPr>
          <a:xfrm>
            <a:off x="601942" y="2293239"/>
            <a:ext cx="5854665" cy="3268208"/>
          </a:xfrm>
        </p:spPr>
        <p:txBody>
          <a:bodyPr>
            <a:normAutofit lnSpcReduction="10000"/>
          </a:bodyPr>
          <a:lstStyle/>
          <a:p>
            <a:pPr defTabSz="1146019">
              <a:spcBef>
                <a:spcPts val="12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1146019">
              <a:spcBef>
                <a:spcPts val="12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v2 for Windows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Remote PowerShell enabled for Windows commands</a:t>
            </a:r>
          </a:p>
        </p:txBody>
      </p:sp>
      <p:sp>
        <p:nvSpPr>
          <p:cNvPr id="9" name="Text Placeholder 8"/>
          <p:cNvSpPr>
            <a:spLocks noGrp="1"/>
          </p:cNvSpPr>
          <p:nvPr>
            <p:ph type="body" sz="quarter" idx="15"/>
          </p:nvPr>
        </p:nvSpPr>
        <p:spPr>
          <a:xfrm>
            <a:off x="6675023" y="2293239"/>
            <a:ext cx="4907376" cy="3268208"/>
          </a:xfrm>
        </p:spPr>
        <p:txBody>
          <a:bodyPr>
            <a:normAutofit/>
          </a:bodyPr>
          <a:lstStyle/>
          <a:p>
            <a:pPr>
              <a:defRPr sz="2000" b="1">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Client</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57189" indent="-457189">
              <a:defRPr sz="2000">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PowerShell v5.1</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2000" dirty="0">
                <a:solidFill>
                  <a:srgbClr val="58585A"/>
                </a:solidFill>
                <a:latin typeface="Segoe UI" panose="020B0502040204020203" pitchFamily="34" charset="0"/>
                <a:cs typeface="Segoe UI" panose="020B0502040204020203" pitchFamily="34" charset="0"/>
                <a:sym typeface="Segoe UI Semilight"/>
              </a:rPr>
            </a:br>
            <a:r>
              <a:rPr lang="en-US" sz="2000" dirty="0">
                <a:solidFill>
                  <a:srgbClr val="58585A"/>
                </a:solidFill>
                <a:latin typeface="Segoe UI" panose="020B0502040204020203" pitchFamily="34" charset="0"/>
                <a:cs typeface="Segoe UI" panose="020B0502040204020203" pitchFamily="34" charset="0"/>
              </a:rPr>
              <a:t>Server</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57189" indent="-457189">
              <a:defRPr sz="2000">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SQL Server 2008 R2+</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1241269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601943" y="2254099"/>
            <a:ext cx="8378925" cy="1143070"/>
          </a:xfrm>
          <a:prstGeom prst="rect">
            <a:avLst/>
          </a:prstGeom>
        </p:spPr>
        <p:txBody>
          <a:bodyPr wrap="square">
            <a:spAutoFit/>
          </a:bodyPr>
          <a:lstStyle/>
          <a:p>
            <a:pPr>
              <a:lnSpc>
                <a:spcPct val="150000"/>
              </a:lnSpc>
            </a:pPr>
            <a:r>
              <a:rPr lang="en-US" sz="2400" dirty="0">
                <a:solidFill>
                  <a:schemeClr val="tx2"/>
                </a:solidFill>
              </a:rPr>
              <a:t>Install-Module dbatools</a:t>
            </a:r>
          </a:p>
          <a:p>
            <a:pPr>
              <a:lnSpc>
                <a:spcPct val="150000"/>
              </a:lnSpc>
            </a:pPr>
            <a:r>
              <a:rPr lang="en-US" sz="2400" dirty="0">
                <a:solidFill>
                  <a:schemeClr val="tx2"/>
                </a:solidFill>
              </a:rPr>
              <a:t>Install-Module dbatools –Scope </a:t>
            </a:r>
            <a:r>
              <a:rPr lang="en-US" sz="2400" dirty="0" err="1">
                <a:solidFill>
                  <a:schemeClr val="tx2"/>
                </a:solidFill>
              </a:rPr>
              <a:t>CurrentUser</a:t>
            </a:r>
            <a:endParaRPr lang="en-US" sz="2400"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616252" y="4700449"/>
            <a:ext cx="4907376"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616251" y="5221149"/>
            <a:ext cx="8378925" cy="461665"/>
          </a:xfrm>
          <a:prstGeom prst="rect">
            <a:avLst/>
          </a:prstGeom>
        </p:spPr>
        <p:txBody>
          <a:bodyPr wrap="square">
            <a:spAutoFit/>
          </a:bodyPr>
          <a:lstStyle/>
          <a:p>
            <a:r>
              <a:rPr lang="en-US" sz="2400"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616252" y="3469754"/>
            <a:ext cx="4907376"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616251" y="3990454"/>
            <a:ext cx="8378925" cy="461665"/>
          </a:xfrm>
          <a:prstGeom prst="rect">
            <a:avLst/>
          </a:prstGeom>
        </p:spPr>
        <p:txBody>
          <a:bodyPr wrap="square">
            <a:spAutoFit/>
          </a:bodyPr>
          <a:lstStyle/>
          <a:p>
            <a:r>
              <a:rPr lang="en-US" sz="2400" dirty="0">
                <a:solidFill>
                  <a:schemeClr val="tx2"/>
                </a:solidFill>
              </a:rPr>
              <a:t>Invoke-Expression (Invoke-</a:t>
            </a:r>
            <a:r>
              <a:rPr lang="en-US" sz="2400" dirty="0" err="1">
                <a:solidFill>
                  <a:schemeClr val="tx2"/>
                </a:solidFill>
              </a:rPr>
              <a:t>WebRequest</a:t>
            </a:r>
            <a:r>
              <a:rPr lang="en-US" sz="2400" dirty="0">
                <a:solidFill>
                  <a:schemeClr val="tx2"/>
                </a:solidFill>
              </a:rPr>
              <a:t> dbatools.io/in)</a:t>
            </a:r>
          </a:p>
        </p:txBody>
      </p:sp>
    </p:spTree>
    <p:extLst>
      <p:ext uri="{BB962C8B-B14F-4D97-AF65-F5344CB8AC3E}">
        <p14:creationId xmlns:p14="http://schemas.microsoft.com/office/powerpoint/2010/main" val="55502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41CDD9-FCF8-4838-AC5D-F033BAB34C66}"/>
              </a:ext>
            </a:extLst>
          </p:cNvPr>
          <p:cNvSpPr>
            <a:spLocks noGrp="1"/>
          </p:cNvSpPr>
          <p:nvPr>
            <p:ph type="title"/>
          </p:nvPr>
        </p:nvSpPr>
        <p:spPr/>
        <p:txBody>
          <a:bodyPr/>
          <a:lstStyle/>
          <a:p>
            <a:r>
              <a:rPr lang="en-US" dirty="0"/>
              <a:t>Powers you already know</a:t>
            </a:r>
          </a:p>
        </p:txBody>
      </p:sp>
      <p:pic>
        <p:nvPicPr>
          <p:cNvPr id="2050" name="Picture 2" descr="https://i.memecaptain.com/gend_images/1TSVOQ.jpg">
            <a:extLst>
              <a:ext uri="{FF2B5EF4-FFF2-40B4-BE49-F238E27FC236}">
                <a16:creationId xmlns:a16="http://schemas.microsoft.com/office/drawing/2014/main" id="{07DF1F46-FD5B-4067-8B91-916BC1436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52" y="1620385"/>
            <a:ext cx="8051296" cy="452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54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Need an offline install?</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GET THE ZIP</a:t>
            </a:r>
          </a:p>
        </p:txBody>
      </p:sp>
      <p:sp>
        <p:nvSpPr>
          <p:cNvPr id="4" name="Rectangle 3">
            <a:extLst>
              <a:ext uri="{FF2B5EF4-FFF2-40B4-BE49-F238E27FC236}">
                <a16:creationId xmlns:a16="http://schemas.microsoft.com/office/drawing/2014/main" id="{A9282879-3171-40C0-8D9C-F7DA49AE9494}"/>
              </a:ext>
            </a:extLst>
          </p:cNvPr>
          <p:cNvSpPr/>
          <p:nvPr/>
        </p:nvSpPr>
        <p:spPr>
          <a:xfrm>
            <a:off x="601943" y="2254100"/>
            <a:ext cx="8378925" cy="461665"/>
          </a:xfrm>
          <a:prstGeom prst="rect">
            <a:avLst/>
          </a:prstGeom>
        </p:spPr>
        <p:txBody>
          <a:bodyPr wrap="square">
            <a:spAutoFit/>
          </a:bodyPr>
          <a:lstStyle/>
          <a:p>
            <a:r>
              <a:rPr lang="en-US" sz="2400" dirty="0">
                <a:solidFill>
                  <a:schemeClr val="tx2"/>
                </a:solidFill>
              </a:rPr>
              <a:t>dbatools.io/zip</a:t>
            </a: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616252" y="3533578"/>
            <a:ext cx="6595917"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INSTALL TO YOUR $</a:t>
            </a:r>
            <a:r>
              <a:rPr lang="en-US" sz="2667" dirty="0" err="1"/>
              <a:t>env:PSMODULEPATH</a:t>
            </a:r>
            <a:endParaRPr lang="en-US" sz="2667" dirty="0"/>
          </a:p>
        </p:txBody>
      </p:sp>
      <p:sp>
        <p:nvSpPr>
          <p:cNvPr id="19" name="Rectangle 18">
            <a:extLst>
              <a:ext uri="{FF2B5EF4-FFF2-40B4-BE49-F238E27FC236}">
                <a16:creationId xmlns:a16="http://schemas.microsoft.com/office/drawing/2014/main" id="{FA13C2DD-5D53-47B1-AB77-2491F0C300F1}"/>
              </a:ext>
            </a:extLst>
          </p:cNvPr>
          <p:cNvSpPr/>
          <p:nvPr/>
        </p:nvSpPr>
        <p:spPr>
          <a:xfrm>
            <a:off x="616250" y="4054278"/>
            <a:ext cx="10219175" cy="1697068"/>
          </a:xfrm>
          <a:prstGeom prst="rect">
            <a:avLst/>
          </a:prstGeom>
        </p:spPr>
        <p:txBody>
          <a:bodyPr wrap="square">
            <a:spAutoFit/>
          </a:bodyPr>
          <a:lstStyle/>
          <a:p>
            <a:pPr>
              <a:lnSpc>
                <a:spcPct val="150000"/>
              </a:lnSpc>
            </a:pPr>
            <a:r>
              <a:rPr lang="en-US" sz="2400" dirty="0">
                <a:solidFill>
                  <a:schemeClr val="tx2"/>
                </a:solidFill>
              </a:rPr>
              <a:t>By default at</a:t>
            </a:r>
          </a:p>
          <a:p>
            <a:pPr marL="990575" lvl="1" indent="-380990">
              <a:lnSpc>
                <a:spcPct val="150000"/>
              </a:lnSpc>
              <a:buFont typeface="Arial" panose="020B0604020202020204" pitchFamily="34" charset="0"/>
              <a:buChar char="•"/>
            </a:pPr>
            <a:r>
              <a:rPr lang="en-US" sz="2400" dirty="0">
                <a:solidFill>
                  <a:schemeClr val="tx2"/>
                </a:solidFill>
              </a:rPr>
              <a:t>$home\Documents\</a:t>
            </a:r>
            <a:r>
              <a:rPr lang="en-US" sz="2400" dirty="0" err="1">
                <a:solidFill>
                  <a:schemeClr val="tx2"/>
                </a:solidFill>
              </a:rPr>
              <a:t>WindowsPowerShell</a:t>
            </a:r>
            <a:r>
              <a:rPr lang="en-US" sz="2400" dirty="0">
                <a:solidFill>
                  <a:schemeClr val="tx2"/>
                </a:solidFill>
              </a:rPr>
              <a:t>\Modules</a:t>
            </a:r>
          </a:p>
          <a:p>
            <a:pPr marL="990575" lvl="1" indent="-380990">
              <a:lnSpc>
                <a:spcPct val="150000"/>
              </a:lnSpc>
              <a:buFont typeface="Arial" panose="020B0604020202020204" pitchFamily="34" charset="0"/>
              <a:buChar char="•"/>
            </a:pPr>
            <a:r>
              <a:rPr lang="en-US" sz="2400" dirty="0">
                <a:solidFill>
                  <a:schemeClr val="tx2"/>
                </a:solidFill>
              </a:rPr>
              <a:t>$</a:t>
            </a:r>
            <a:r>
              <a:rPr lang="en-US" sz="2400" dirty="0" err="1">
                <a:solidFill>
                  <a:schemeClr val="tx2"/>
                </a:solidFill>
              </a:rPr>
              <a:t>env:SystemDrive</a:t>
            </a:r>
            <a:r>
              <a:rPr lang="en-US" sz="2400" dirty="0">
                <a:solidFill>
                  <a:schemeClr val="tx2"/>
                </a:solidFill>
              </a:rPr>
              <a:t>\Program Files\</a:t>
            </a:r>
            <a:r>
              <a:rPr lang="en-US" sz="2400" dirty="0" err="1">
                <a:solidFill>
                  <a:schemeClr val="tx2"/>
                </a:solidFill>
              </a:rPr>
              <a:t>WindowsPowerShell</a:t>
            </a:r>
            <a:r>
              <a:rPr lang="en-US" sz="2400" dirty="0">
                <a:solidFill>
                  <a:schemeClr val="tx2"/>
                </a:solidFill>
              </a:rPr>
              <a:t>\Modules</a:t>
            </a:r>
          </a:p>
        </p:txBody>
      </p:sp>
    </p:spTree>
    <p:extLst>
      <p:ext uri="{BB962C8B-B14F-4D97-AF65-F5344CB8AC3E}">
        <p14:creationId xmlns:p14="http://schemas.microsoft.com/office/powerpoint/2010/main" val="1520334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4040094" y="3160083"/>
            <a:ext cx="3538071" cy="584775"/>
          </a:xfrm>
          <a:prstGeom prst="rect">
            <a:avLst/>
          </a:prstGeom>
        </p:spPr>
        <p:txBody>
          <a:bodyPr wrap="square">
            <a:spAutoFit/>
          </a:bodyPr>
          <a:lstStyle/>
          <a:p>
            <a:pPr algn="ctr"/>
            <a:r>
              <a:rPr lang="en-US" sz="3200" dirty="0">
                <a:solidFill>
                  <a:schemeClr val="tx2"/>
                </a:solidFill>
              </a:rPr>
              <a:t>dbatools.io/offline</a:t>
            </a:r>
          </a:p>
        </p:txBody>
      </p:sp>
    </p:spTree>
    <p:extLst>
      <p:ext uri="{BB962C8B-B14F-4D97-AF65-F5344CB8AC3E}">
        <p14:creationId xmlns:p14="http://schemas.microsoft.com/office/powerpoint/2010/main" val="21585359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10984627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683" y="1220932"/>
            <a:ext cx="9238444" cy="50811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495" y="278746"/>
            <a:ext cx="614189" cy="61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45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2045535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3930127" y="2931949"/>
            <a:ext cx="4331747" cy="584775"/>
          </a:xfrm>
          <a:prstGeom prst="rect">
            <a:avLst/>
          </a:prstGeom>
        </p:spPr>
        <p:txBody>
          <a:bodyPr wrap="square">
            <a:spAutoFit/>
          </a:bodyPr>
          <a:lstStyle/>
          <a:p>
            <a:r>
              <a:rPr lang="en-US" sz="3200" dirty="0">
                <a:solidFill>
                  <a:schemeClr val="tx2"/>
                </a:solidFill>
              </a:rPr>
              <a:t>dbatools.io/</a:t>
            </a:r>
            <a:r>
              <a:rPr lang="en-US" sz="3200" dirty="0" err="1">
                <a:solidFill>
                  <a:schemeClr val="tx2"/>
                </a:solidFill>
              </a:rPr>
              <a:t>fullinstall</a:t>
            </a:r>
            <a:endParaRPr lang="en-US" sz="3200" dirty="0">
              <a:solidFill>
                <a:schemeClr val="tx2"/>
              </a:solidFill>
            </a:endParaRPr>
          </a:p>
        </p:txBody>
      </p:sp>
    </p:spTree>
    <p:extLst>
      <p:ext uri="{BB962C8B-B14F-4D97-AF65-F5344CB8AC3E}">
        <p14:creationId xmlns:p14="http://schemas.microsoft.com/office/powerpoint/2010/main" val="41942009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sz="2133" dirty="0"/>
              <a:t>Extensive documentation within each command</a:t>
            </a:r>
          </a:p>
          <a:p>
            <a:pPr marL="541853" lvl="2" indent="0">
              <a:lnSpc>
                <a:spcPct val="150000"/>
              </a:lnSpc>
              <a:buNone/>
            </a:pPr>
            <a:r>
              <a:rPr lang="en-US" sz="2133" dirty="0"/>
              <a:t>Get-Help Start-</a:t>
            </a:r>
            <a:r>
              <a:rPr lang="en-US" sz="2133" dirty="0" err="1"/>
              <a:t>DbaMigration</a:t>
            </a:r>
            <a:r>
              <a:rPr lang="en-US" sz="2133" dirty="0"/>
              <a:t> -Detailed</a:t>
            </a:r>
            <a:br>
              <a:rPr lang="en-US" sz="2133" dirty="0"/>
            </a:br>
            <a:endParaRPr lang="en-US" sz="2133" dirty="0"/>
          </a:p>
          <a:p>
            <a:pPr>
              <a:lnSpc>
                <a:spcPct val="150000"/>
              </a:lnSpc>
            </a:pPr>
            <a:r>
              <a:rPr lang="en-US" sz="2133" dirty="0"/>
              <a:t>Extensive documentation on dbatools.io</a:t>
            </a:r>
          </a:p>
          <a:p>
            <a:pPr marL="541853" lvl="2" indent="0">
              <a:lnSpc>
                <a:spcPct val="150000"/>
              </a:lnSpc>
              <a:buNone/>
            </a:pPr>
            <a:r>
              <a:rPr lang="en-US" sz="2133" dirty="0"/>
              <a:t>dbatools.io/Test-</a:t>
            </a:r>
            <a:r>
              <a:rPr lang="en-US" sz="2133" dirty="0" err="1"/>
              <a:t>DbaLastBackup</a:t>
            </a:r>
            <a:br>
              <a:rPr lang="en-US" sz="2133" dirty="0"/>
            </a:br>
            <a:r>
              <a:rPr lang="en-US" sz="2133" dirty="0"/>
              <a:t>dbatools.io/Set-</a:t>
            </a:r>
            <a:r>
              <a:rPr lang="en-US" sz="2133" dirty="0" err="1"/>
              <a:t>DbaSpn</a:t>
            </a:r>
            <a:br>
              <a:rPr lang="en-US" sz="2133" dirty="0"/>
            </a:br>
            <a:endParaRPr lang="en-US" sz="2133" dirty="0"/>
          </a:p>
          <a:p>
            <a:pPr>
              <a:lnSpc>
                <a:spcPct val="150000"/>
              </a:lnSpc>
            </a:pPr>
            <a:r>
              <a:rPr lang="en-US" sz="2133" dirty="0"/>
              <a:t>Some commands have videos</a:t>
            </a:r>
          </a:p>
          <a:p>
            <a:pPr marL="541853" lvl="2" indent="0">
              <a:lnSpc>
                <a:spcPct val="150000"/>
              </a:lnSpc>
              <a:buNone/>
            </a:pPr>
            <a:r>
              <a:rPr lang="en-US" sz="2133" dirty="0"/>
              <a:t>dbatools.io/</a:t>
            </a:r>
            <a:r>
              <a:rPr lang="en-US" sz="2133" dirty="0" err="1"/>
              <a:t>youtube</a:t>
            </a:r>
            <a:endParaRPr lang="en-US" sz="2133"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455937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sz="2267" dirty="0" err="1"/>
              <a:t>SqlServer</a:t>
            </a:r>
            <a:r>
              <a:rPr lang="en-US" sz="2267" dirty="0"/>
              <a:t> is officially supported by Microsoft</a:t>
            </a:r>
          </a:p>
          <a:p>
            <a:pPr>
              <a:lnSpc>
                <a:spcPct val="150000"/>
              </a:lnSpc>
            </a:pPr>
            <a:r>
              <a:rPr lang="en-US" sz="2267" dirty="0" err="1"/>
              <a:t>SqlServer</a:t>
            </a:r>
            <a:r>
              <a:rPr lang="en-US" sz="2267" dirty="0"/>
              <a:t> is C# cmdlet based</a:t>
            </a:r>
          </a:p>
          <a:p>
            <a:pPr>
              <a:lnSpc>
                <a:spcPct val="150000"/>
              </a:lnSpc>
            </a:pPr>
            <a:r>
              <a:rPr lang="en-US" sz="2267" dirty="0" err="1"/>
              <a:t>SqlServer</a:t>
            </a:r>
            <a:r>
              <a:rPr lang="en-US" sz="2267" dirty="0"/>
              <a:t> is closed-source &amp; must be fixed and enhanced by Microsoft</a:t>
            </a:r>
          </a:p>
          <a:p>
            <a:pPr>
              <a:lnSpc>
                <a:spcPct val="150000"/>
              </a:lnSpc>
            </a:pPr>
            <a:r>
              <a:rPr lang="en-US" sz="2267" dirty="0" err="1"/>
              <a:t>SqlServer</a:t>
            </a:r>
            <a:r>
              <a:rPr lang="en-US" sz="2267" dirty="0"/>
              <a:t> has fewer resources</a:t>
            </a:r>
          </a:p>
          <a:p>
            <a:pPr>
              <a:lnSpc>
                <a:spcPct val="150000"/>
              </a:lnSpc>
            </a:pPr>
            <a:r>
              <a:rPr lang="en-US" sz="2267" dirty="0"/>
              <a:t>dbatools has unofficial, community-based support</a:t>
            </a:r>
          </a:p>
          <a:p>
            <a:pPr>
              <a:lnSpc>
                <a:spcPct val="150000"/>
              </a:lnSpc>
            </a:pPr>
            <a:r>
              <a:rPr lang="en-US" sz="2267" dirty="0"/>
              <a:t>dbatools is PowerShell function based</a:t>
            </a:r>
          </a:p>
          <a:p>
            <a:pPr>
              <a:lnSpc>
                <a:spcPct val="150000"/>
              </a:lnSpc>
            </a:pPr>
            <a:r>
              <a:rPr lang="en-US" sz="2267" dirty="0"/>
              <a:t>dbatools is open source – fix or enhance yourself or ask us</a:t>
            </a:r>
          </a:p>
          <a:p>
            <a:pPr>
              <a:lnSpc>
                <a:spcPct val="150000"/>
              </a:lnSpc>
            </a:pPr>
            <a:r>
              <a:rPr lang="en-US" sz="2267" dirty="0"/>
              <a:t>dbatools has 80+ contributors</a:t>
            </a:r>
          </a:p>
        </p:txBody>
      </p:sp>
      <p:sp>
        <p:nvSpPr>
          <p:cNvPr id="2" name="Title 1"/>
          <p:cNvSpPr>
            <a:spLocks noGrp="1"/>
          </p:cNvSpPr>
          <p:nvPr>
            <p:ph type="title"/>
          </p:nvPr>
        </p:nvSpPr>
        <p:spPr/>
        <p:txBody>
          <a:bodyPr/>
          <a:lstStyle/>
          <a:p>
            <a:r>
              <a:rPr lang="en-US" dirty="0"/>
              <a:t>dbatools vs </a:t>
            </a:r>
            <a:r>
              <a:rPr lang="en-US" dirty="0" err="1"/>
              <a:t>SqlServer</a:t>
            </a:r>
            <a:endParaRPr lang="en-US" dirty="0"/>
          </a:p>
        </p:txBody>
      </p:sp>
    </p:spTree>
    <p:extLst>
      <p:ext uri="{BB962C8B-B14F-4D97-AF65-F5344CB8AC3E}">
        <p14:creationId xmlns:p14="http://schemas.microsoft.com/office/powerpoint/2010/main" val="22501423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079174" y="1778001"/>
            <a:ext cx="5927545" cy="240112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582" y="2455573"/>
            <a:ext cx="1999449" cy="1999449"/>
          </a:xfrm>
          <a:prstGeom prst="rect">
            <a:avLst/>
          </a:prstGeom>
        </p:spPr>
      </p:pic>
    </p:spTree>
    <p:extLst>
      <p:ext uri="{BB962C8B-B14F-4D97-AF65-F5344CB8AC3E}">
        <p14:creationId xmlns:p14="http://schemas.microsoft.com/office/powerpoint/2010/main" val="548758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883" y="1778001"/>
            <a:ext cx="7494493" cy="2401121"/>
          </a:xfrm>
        </p:spPr>
        <p:txBody>
          <a:bodyPr/>
          <a:lstStyle/>
          <a:p>
            <a:pPr>
              <a:lnSpc>
                <a:spcPct val="100000"/>
              </a:lnSpc>
            </a:pPr>
            <a:r>
              <a:rPr lang="en-US" dirty="0"/>
              <a:t>docker lab!</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367" y="1778001"/>
            <a:ext cx="1879600"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5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Select-Object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75734" y="1352041"/>
            <a:ext cx="11015133" cy="4558313"/>
          </a:xfrm>
        </p:spPr>
        <p:txBody>
          <a:bodyPr>
            <a:normAutofit lnSpcReduction="10000"/>
          </a:bodyPr>
          <a:lstStyle/>
          <a:p>
            <a:r>
              <a:rPr lang="en-US" sz="1867" i="1" dirty="0">
                <a:solidFill>
                  <a:srgbClr val="AAAAAA"/>
                </a:solidFill>
                <a:latin typeface="Consolas" panose="020B0609020204030204" pitchFamily="49" charset="0"/>
              </a:rPr>
              <a:t># Get me the default output</a:t>
            </a:r>
            <a:endParaRPr lang="en-US" sz="1867" dirty="0">
              <a:solidFill>
                <a:srgbClr val="333333"/>
              </a:solidFill>
              <a:latin typeface="Consolas" panose="020B0609020204030204" pitchFamily="49" charset="0"/>
            </a:endParaRPr>
          </a:p>
          <a:p>
            <a:r>
              <a:rPr lang="en-US" sz="1867" dirty="0">
                <a:solidFill>
                  <a:srgbClr val="4B83CD"/>
                </a:solidFill>
                <a:latin typeface="Consolas" panose="020B0609020204030204" pitchFamily="49" charset="0"/>
              </a:rPr>
              <a:t>$</a:t>
            </a:r>
            <a:r>
              <a:rPr lang="en-US" sz="1867" dirty="0" err="1">
                <a:solidFill>
                  <a:srgbClr val="7A3E9D"/>
                </a:solidFill>
                <a:latin typeface="Consolas" panose="020B0609020204030204" pitchFamily="49" charset="0"/>
              </a:rPr>
              <a:t>db</a:t>
            </a:r>
            <a:br>
              <a:rPr lang="en-US" sz="1867" dirty="0">
                <a:solidFill>
                  <a:srgbClr val="333333"/>
                </a:solidFill>
                <a:latin typeface="Consolas" panose="020B0609020204030204" pitchFamily="49" charset="0"/>
              </a:rPr>
            </a:br>
            <a:endParaRPr lang="en-US" sz="1867" i="1" dirty="0">
              <a:solidFill>
                <a:srgbClr val="AAAAAA"/>
              </a:solidFill>
              <a:latin typeface="Consolas" panose="020B0609020204030204" pitchFamily="49" charset="0"/>
            </a:endParaRPr>
          </a:p>
          <a:p>
            <a:r>
              <a:rPr lang="en-US" sz="1867" i="1" dirty="0">
                <a:solidFill>
                  <a:srgbClr val="AAAAAA"/>
                </a:solidFill>
                <a:latin typeface="Consolas" panose="020B0609020204030204" pitchFamily="49" charset="0"/>
              </a:rPr>
              <a:t># Get me everything!</a:t>
            </a:r>
            <a:endParaRPr lang="en-US" sz="1867" dirty="0">
              <a:solidFill>
                <a:srgbClr val="333333"/>
              </a:solidFill>
              <a:latin typeface="Consolas" panose="020B0609020204030204" pitchFamily="49" charset="0"/>
            </a:endParaRPr>
          </a:p>
          <a:p>
            <a:r>
              <a:rPr lang="en-US" sz="1867" dirty="0">
                <a:solidFill>
                  <a:srgbClr val="4B83CD"/>
                </a:solidFill>
                <a:latin typeface="Consolas" panose="020B0609020204030204" pitchFamily="49" charset="0"/>
              </a:rPr>
              <a:t>$</a:t>
            </a:r>
            <a:r>
              <a:rPr lang="en-US" sz="1867" dirty="0" err="1">
                <a:solidFill>
                  <a:srgbClr val="7A3E9D"/>
                </a:solidFill>
                <a:latin typeface="Consolas" panose="020B0609020204030204" pitchFamily="49" charset="0"/>
              </a:rPr>
              <a:t>db</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a:solidFill>
                  <a:srgbClr val="333333"/>
                </a:solidFill>
                <a:latin typeface="Consolas" panose="020B0609020204030204" pitchFamily="49" charset="0"/>
              </a:rPr>
              <a:t> </a:t>
            </a:r>
            <a:r>
              <a:rPr lang="en-US" sz="1867" b="1" dirty="0">
                <a:solidFill>
                  <a:srgbClr val="AA3731"/>
                </a:solidFill>
                <a:latin typeface="Consolas" panose="020B0609020204030204" pitchFamily="49" charset="0"/>
              </a:rPr>
              <a:t>Select-Object</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endParaRPr lang="en-US" sz="1867" dirty="0">
              <a:solidFill>
                <a:srgbClr val="333333"/>
              </a:solidFill>
              <a:latin typeface="Consolas" panose="020B0609020204030204" pitchFamily="49" charset="0"/>
            </a:endParaRPr>
          </a:p>
          <a:p>
            <a:br>
              <a:rPr lang="en-US" sz="1867" dirty="0">
                <a:solidFill>
                  <a:srgbClr val="333333"/>
                </a:solidFill>
                <a:latin typeface="Consolas" panose="020B0609020204030204" pitchFamily="49" charset="0"/>
              </a:rPr>
            </a:br>
            <a:r>
              <a:rPr lang="en-US" sz="1867" i="1" dirty="0">
                <a:solidFill>
                  <a:srgbClr val="AAAAAA"/>
                </a:solidFill>
                <a:latin typeface="Consolas" panose="020B0609020204030204" pitchFamily="49" charset="0"/>
              </a:rPr>
              <a:t># Informal, select one property</a:t>
            </a:r>
            <a:endParaRPr lang="en-US" sz="1867" dirty="0">
              <a:solidFill>
                <a:srgbClr val="333333"/>
              </a:solidFill>
              <a:latin typeface="Consolas" panose="020B0609020204030204" pitchFamily="49" charset="0"/>
            </a:endParaRPr>
          </a:p>
          <a:p>
            <a:r>
              <a:rPr lang="en-US" sz="1867" dirty="0">
                <a:solidFill>
                  <a:srgbClr val="4B83CD"/>
                </a:solidFill>
                <a:latin typeface="Consolas" panose="020B0609020204030204" pitchFamily="49" charset="0"/>
              </a:rPr>
              <a:t>$</a:t>
            </a:r>
            <a:r>
              <a:rPr lang="en-US" sz="1867" dirty="0" err="1">
                <a:solidFill>
                  <a:srgbClr val="7A3E9D"/>
                </a:solidFill>
                <a:latin typeface="Consolas" panose="020B0609020204030204" pitchFamily="49" charset="0"/>
              </a:rPr>
              <a:t>db</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a:solidFill>
                  <a:srgbClr val="333333"/>
                </a:solidFill>
                <a:latin typeface="Consolas" panose="020B0609020204030204" pitchFamily="49" charset="0"/>
              </a:rPr>
              <a:t> </a:t>
            </a:r>
            <a:r>
              <a:rPr lang="en-US" sz="1867" b="1" dirty="0">
                <a:solidFill>
                  <a:srgbClr val="AA3731"/>
                </a:solidFill>
                <a:latin typeface="Consolas" panose="020B0609020204030204" pitchFamily="49" charset="0"/>
              </a:rPr>
              <a:t>Select</a:t>
            </a:r>
            <a:r>
              <a:rPr lang="en-US" sz="1867" dirty="0">
                <a:solidFill>
                  <a:srgbClr val="333333"/>
                </a:solidFill>
                <a:latin typeface="Consolas" panose="020B0609020204030204" pitchFamily="49" charset="0"/>
              </a:rPr>
              <a:t> Name</a:t>
            </a:r>
          </a:p>
          <a:p>
            <a:br>
              <a:rPr lang="en-US" sz="1867" dirty="0">
                <a:solidFill>
                  <a:srgbClr val="333333"/>
                </a:solidFill>
                <a:latin typeface="Consolas" panose="020B0609020204030204" pitchFamily="49" charset="0"/>
              </a:rPr>
            </a:br>
            <a:r>
              <a:rPr lang="en-US" sz="1867" i="1" dirty="0">
                <a:solidFill>
                  <a:srgbClr val="AAAAAA"/>
                </a:solidFill>
                <a:latin typeface="Consolas" panose="020B0609020204030204" pitchFamily="49" charset="0"/>
              </a:rPr>
              <a:t># Prim and Proper, select a property using named parameters</a:t>
            </a:r>
            <a:endParaRPr lang="en-US" sz="1867" dirty="0">
              <a:solidFill>
                <a:srgbClr val="333333"/>
              </a:solidFill>
              <a:latin typeface="Consolas" panose="020B0609020204030204" pitchFamily="49" charset="0"/>
            </a:endParaRPr>
          </a:p>
          <a:p>
            <a:r>
              <a:rPr lang="en-US" sz="1867" dirty="0">
                <a:solidFill>
                  <a:srgbClr val="4B83CD"/>
                </a:solidFill>
                <a:latin typeface="Consolas" panose="020B0609020204030204" pitchFamily="49" charset="0"/>
              </a:rPr>
              <a:t>$</a:t>
            </a:r>
            <a:r>
              <a:rPr lang="en-US" sz="1867" dirty="0" err="1">
                <a:solidFill>
                  <a:srgbClr val="7A3E9D"/>
                </a:solidFill>
                <a:latin typeface="Consolas" panose="020B0609020204030204" pitchFamily="49" charset="0"/>
              </a:rPr>
              <a:t>db</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a:solidFill>
                  <a:srgbClr val="333333"/>
                </a:solidFill>
                <a:latin typeface="Consolas" panose="020B0609020204030204" pitchFamily="49" charset="0"/>
              </a:rPr>
              <a:t> </a:t>
            </a:r>
            <a:r>
              <a:rPr lang="en-US" sz="1867" b="1" dirty="0">
                <a:solidFill>
                  <a:srgbClr val="AA3731"/>
                </a:solidFill>
                <a:latin typeface="Consolas" panose="020B0609020204030204" pitchFamily="49" charset="0"/>
              </a:rPr>
              <a:t>Select-Object</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a:solidFill>
                  <a:srgbClr val="333333"/>
                </a:solidFill>
                <a:latin typeface="Consolas" panose="020B0609020204030204" pitchFamily="49" charset="0"/>
              </a:rPr>
              <a:t>Property Name, Size</a:t>
            </a:r>
          </a:p>
          <a:p>
            <a:br>
              <a:rPr lang="en-US" sz="1867" dirty="0">
                <a:solidFill>
                  <a:srgbClr val="333333"/>
                </a:solidFill>
                <a:latin typeface="Consolas" panose="020B0609020204030204" pitchFamily="49" charset="0"/>
              </a:rPr>
            </a:br>
            <a:r>
              <a:rPr lang="en-US" sz="1867" i="1" dirty="0">
                <a:solidFill>
                  <a:srgbClr val="AAAAAA"/>
                </a:solidFill>
                <a:latin typeface="Consolas" panose="020B0609020204030204" pitchFamily="49" charset="0"/>
              </a:rPr>
              <a:t># Sometimes avoiding the pipe can be faster, check for -</a:t>
            </a:r>
            <a:r>
              <a:rPr lang="en-US" sz="1867" i="1" dirty="0" err="1">
                <a:solidFill>
                  <a:srgbClr val="AAAAAA"/>
                </a:solidFill>
                <a:latin typeface="Consolas" panose="020B0609020204030204" pitchFamily="49" charset="0"/>
              </a:rPr>
              <a:t>InputObject</a:t>
            </a:r>
            <a:endParaRPr lang="en-US" sz="1867" dirty="0">
              <a:solidFill>
                <a:srgbClr val="333333"/>
              </a:solidFill>
              <a:latin typeface="Consolas" panose="020B0609020204030204" pitchFamily="49" charset="0"/>
            </a:endParaRPr>
          </a:p>
          <a:p>
            <a:r>
              <a:rPr lang="en-US" sz="1867" b="1" dirty="0">
                <a:solidFill>
                  <a:srgbClr val="AA3731"/>
                </a:solidFill>
                <a:latin typeface="Consolas" panose="020B0609020204030204" pitchFamily="49" charset="0"/>
              </a:rPr>
              <a:t>Select-Object</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err="1">
                <a:solidFill>
                  <a:srgbClr val="333333"/>
                </a:solidFill>
                <a:latin typeface="Consolas" panose="020B0609020204030204" pitchFamily="49" charset="0"/>
              </a:rPr>
              <a:t>InputObject</a:t>
            </a:r>
            <a:r>
              <a:rPr lang="en-US" sz="1867" dirty="0">
                <a:solidFill>
                  <a:srgbClr val="333333"/>
                </a:solidFill>
                <a:latin typeface="Consolas" panose="020B0609020204030204" pitchFamily="49" charset="0"/>
              </a:rPr>
              <a:t> </a:t>
            </a:r>
            <a:r>
              <a:rPr lang="en-US" sz="1867" dirty="0">
                <a:solidFill>
                  <a:srgbClr val="4B83CD"/>
                </a:solidFill>
                <a:latin typeface="Consolas" panose="020B0609020204030204" pitchFamily="49" charset="0"/>
              </a:rPr>
              <a:t>$</a:t>
            </a:r>
            <a:r>
              <a:rPr lang="en-US" sz="1867" dirty="0" err="1">
                <a:solidFill>
                  <a:srgbClr val="7A3E9D"/>
                </a:solidFill>
                <a:latin typeface="Consolas" panose="020B0609020204030204" pitchFamily="49" charset="0"/>
              </a:rPr>
              <a:t>db</a:t>
            </a:r>
            <a:r>
              <a:rPr lang="en-US" sz="1867" dirty="0">
                <a:solidFill>
                  <a:srgbClr val="333333"/>
                </a:solidFill>
                <a:latin typeface="Consolas" panose="020B0609020204030204" pitchFamily="49" charset="0"/>
              </a:rPr>
              <a:t> </a:t>
            </a:r>
            <a:r>
              <a:rPr lang="en-US" sz="1867" dirty="0">
                <a:solidFill>
                  <a:srgbClr val="777777"/>
                </a:solidFill>
                <a:latin typeface="Consolas" panose="020B0609020204030204" pitchFamily="49" charset="0"/>
              </a:rPr>
              <a:t>-</a:t>
            </a:r>
            <a:r>
              <a:rPr lang="en-US" sz="1867" dirty="0">
                <a:solidFill>
                  <a:srgbClr val="333333"/>
                </a:solidFill>
                <a:latin typeface="Consolas" panose="020B0609020204030204" pitchFamily="49" charset="0"/>
              </a:rPr>
              <a:t>Property Name</a:t>
            </a:r>
          </a:p>
          <a:p>
            <a:endParaRPr lang="en-US" sz="1867" dirty="0"/>
          </a:p>
        </p:txBody>
      </p:sp>
    </p:spTree>
    <p:extLst>
      <p:ext uri="{BB962C8B-B14F-4D97-AF65-F5344CB8AC3E}">
        <p14:creationId xmlns:p14="http://schemas.microsoft.com/office/powerpoint/2010/main" val="31192251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079174" y="1778001"/>
            <a:ext cx="5927545" cy="2401121"/>
          </a:xfrm>
        </p:spPr>
        <p:txBody>
          <a:bodyPr/>
          <a:lstStyle/>
          <a:p>
            <a:pPr>
              <a:lnSpc>
                <a:spcPct val="100000"/>
              </a:lnSpc>
            </a:pPr>
            <a:r>
              <a:rPr lang="en-US" dirty="0"/>
              <a:t>PowerShell &amp; SQL Agent</a:t>
            </a:r>
          </a:p>
        </p:txBody>
      </p:sp>
    </p:spTree>
    <p:extLst>
      <p:ext uri="{BB962C8B-B14F-4D97-AF65-F5344CB8AC3E}">
        <p14:creationId xmlns:p14="http://schemas.microsoft.com/office/powerpoint/2010/main" val="447708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lvl="2">
              <a:lnSpc>
                <a:spcPct val="150000"/>
              </a:lnSpc>
            </a:pPr>
            <a:r>
              <a:rPr lang="en-US" dirty="0"/>
              <a:t>PowerShell Job Step</a:t>
            </a:r>
          </a:p>
          <a:p>
            <a:pPr lvl="3">
              <a:lnSpc>
                <a:spcPct val="150000"/>
              </a:lnSpc>
            </a:pPr>
            <a:r>
              <a:rPr lang="en-US" dirty="0"/>
              <a:t>sqlps.exe</a:t>
            </a:r>
          </a:p>
          <a:p>
            <a:pPr lvl="3">
              <a:lnSpc>
                <a:spcPct val="150000"/>
              </a:lnSpc>
            </a:pPr>
            <a:r>
              <a:rPr lang="en-US" dirty="0"/>
              <a:t>Version varies by SQL Server version</a:t>
            </a:r>
          </a:p>
          <a:p>
            <a:pPr lvl="3">
              <a:lnSpc>
                <a:spcPct val="150000"/>
              </a:lnSpc>
            </a:pPr>
            <a:r>
              <a:rPr lang="en-US" dirty="0"/>
              <a:t>Doesn’t always work as expected</a:t>
            </a:r>
          </a:p>
          <a:p>
            <a:pPr lvl="2">
              <a:lnSpc>
                <a:spcPct val="150000"/>
              </a:lnSpc>
            </a:pPr>
            <a:r>
              <a:rPr lang="en-US" dirty="0" err="1"/>
              <a:t>CmdExec</a:t>
            </a:r>
            <a:r>
              <a:rPr lang="en-US" dirty="0"/>
              <a:t> Job Step</a:t>
            </a:r>
          </a:p>
          <a:p>
            <a:pPr lvl="3">
              <a:lnSpc>
                <a:spcPct val="150000"/>
              </a:lnSpc>
            </a:pPr>
            <a:r>
              <a:rPr lang="en-US" dirty="0"/>
              <a:t>powershell.exe via cmd.exe</a:t>
            </a:r>
          </a:p>
          <a:p>
            <a:pPr lvl="3">
              <a:lnSpc>
                <a:spcPct val="150000"/>
              </a:lnSpc>
            </a:pPr>
            <a:r>
              <a:rPr lang="en-US" dirty="0"/>
              <a:t>Version is always the system version</a:t>
            </a:r>
          </a:p>
          <a:p>
            <a:pPr lvl="3">
              <a:lnSpc>
                <a:spcPct val="150000"/>
              </a:lnSpc>
            </a:pPr>
            <a:r>
              <a:rPr lang="en-US" dirty="0"/>
              <a:t>Often (always?) works as expected</a:t>
            </a:r>
          </a:p>
        </p:txBody>
      </p:sp>
      <p:sp>
        <p:nvSpPr>
          <p:cNvPr id="2" name="Title 1"/>
          <p:cNvSpPr>
            <a:spLocks noGrp="1"/>
          </p:cNvSpPr>
          <p:nvPr>
            <p:ph type="title"/>
          </p:nvPr>
        </p:nvSpPr>
        <p:spPr/>
        <p:txBody>
          <a:bodyPr/>
          <a:lstStyle/>
          <a:p>
            <a:r>
              <a:rPr lang="en-US" dirty="0"/>
              <a:t>PowerShell &amp; the SQL Server Agent</a:t>
            </a:r>
          </a:p>
        </p:txBody>
      </p:sp>
    </p:spTree>
    <p:extLst>
      <p:ext uri="{BB962C8B-B14F-4D97-AF65-F5344CB8AC3E}">
        <p14:creationId xmlns:p14="http://schemas.microsoft.com/office/powerpoint/2010/main" val="40082764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593616" y="1624363"/>
            <a:ext cx="8215873" cy="4063492"/>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2949472" y="5976817"/>
            <a:ext cx="5065810" cy="461665"/>
          </a:xfrm>
          <a:prstGeom prst="rect">
            <a:avLst/>
          </a:prstGeom>
          <a:noFill/>
        </p:spPr>
        <p:txBody>
          <a:bodyPr wrap="none" rtlCol="0">
            <a:spAutoFit/>
          </a:bodyPr>
          <a:lstStyle/>
          <a:p>
            <a:r>
              <a:rPr lang="en-US" sz="2400" dirty="0"/>
              <a:t>Thanks to Derik Hammer for this chart!</a:t>
            </a:r>
          </a:p>
        </p:txBody>
      </p:sp>
    </p:spTree>
    <p:extLst>
      <p:ext uri="{BB962C8B-B14F-4D97-AF65-F5344CB8AC3E}">
        <p14:creationId xmlns:p14="http://schemas.microsoft.com/office/powerpoint/2010/main" val="8562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592667" y="1251513"/>
            <a:ext cx="11324584" cy="5102064"/>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sz="2400" dirty="0">
                <a:solidFill>
                  <a:srgbClr val="58585A"/>
                </a:solidFill>
              </a:rPr>
              <a:t>Create a Windows-based Login in SQL Server</a:t>
            </a:r>
          </a:p>
          <a:p>
            <a:pPr lvl="2">
              <a:lnSpc>
                <a:spcPct val="150000"/>
              </a:lnSpc>
            </a:pPr>
            <a:r>
              <a:rPr lang="en-US" sz="2400" dirty="0">
                <a:solidFill>
                  <a:srgbClr val="58585A"/>
                </a:solidFill>
              </a:rPr>
              <a:t>Ensure dbatools is available to the account</a:t>
            </a:r>
          </a:p>
          <a:p>
            <a:pPr lvl="2">
              <a:lnSpc>
                <a:spcPct val="150000"/>
              </a:lnSpc>
            </a:pPr>
            <a:r>
              <a:rPr lang="en-US" sz="2400" dirty="0">
                <a:solidFill>
                  <a:srgbClr val="58585A"/>
                </a:solidFill>
              </a:rPr>
              <a:t>Create a SQL Server credential</a:t>
            </a:r>
          </a:p>
          <a:p>
            <a:pPr lvl="2">
              <a:lnSpc>
                <a:spcPct val="150000"/>
              </a:lnSpc>
            </a:pPr>
            <a:r>
              <a:rPr lang="en-US" sz="2400" dirty="0">
                <a:solidFill>
                  <a:srgbClr val="58585A"/>
                </a:solidFill>
              </a:rPr>
              <a:t>Create the Agent Proxy</a:t>
            </a:r>
          </a:p>
          <a:p>
            <a:pPr lvl="2">
              <a:lnSpc>
                <a:spcPct val="150000"/>
              </a:lnSpc>
            </a:pPr>
            <a:r>
              <a:rPr lang="en-US" sz="2400" dirty="0">
                <a:solidFill>
                  <a:srgbClr val="58585A"/>
                </a:solidFill>
              </a:rPr>
              <a:t>Create the PowerShell .ps1 file</a:t>
            </a:r>
          </a:p>
          <a:p>
            <a:pPr lvl="2">
              <a:lnSpc>
                <a:spcPct val="150000"/>
              </a:lnSpc>
            </a:pPr>
            <a:r>
              <a:rPr lang="en-US" sz="2400" dirty="0">
                <a:solidFill>
                  <a:srgbClr val="58585A"/>
                </a:solidFill>
              </a:rPr>
              <a:t>Create the Job and Job Step</a:t>
            </a:r>
          </a:p>
          <a:p>
            <a:pPr lvl="2">
              <a:lnSpc>
                <a:spcPct val="150000"/>
              </a:lnSpc>
            </a:pPr>
            <a:r>
              <a:rPr lang="en-US" sz="2400" dirty="0">
                <a:solidFill>
                  <a:srgbClr val="58585A"/>
                </a:solidFil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PowerShell &amp; the SQL Server Agent</a:t>
            </a:r>
            <a:br>
              <a:rPr lang="en-US" dirty="0"/>
            </a:br>
            <a:endParaRPr lang="en-US" dirty="0"/>
          </a:p>
        </p:txBody>
      </p:sp>
    </p:spTree>
    <p:extLst>
      <p:ext uri="{BB962C8B-B14F-4D97-AF65-F5344CB8AC3E}">
        <p14:creationId xmlns:p14="http://schemas.microsoft.com/office/powerpoint/2010/main" val="2890252218"/>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592667" y="1251513"/>
            <a:ext cx="11324584" cy="5102064"/>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sz="2400" dirty="0">
                <a:solidFill>
                  <a:srgbClr val="58585A"/>
                </a:solidFill>
              </a:rPr>
              <a:t>To ensure a job fails, throw a </a:t>
            </a:r>
            <a:r>
              <a:rPr lang="en-US" sz="2400" b="1" dirty="0">
                <a:solidFill>
                  <a:srgbClr val="58585A"/>
                </a:solidFill>
              </a:rPr>
              <a:t>terminating exception</a:t>
            </a:r>
          </a:p>
          <a:p>
            <a:pPr lvl="3">
              <a:lnSpc>
                <a:spcPct val="150000"/>
              </a:lnSpc>
            </a:pPr>
            <a:r>
              <a:rPr lang="en-US" sz="2400" dirty="0">
                <a:solidFill>
                  <a:srgbClr val="58585A"/>
                </a:solidFill>
              </a:rPr>
              <a:t>In dbatools, use –</a:t>
            </a:r>
            <a:r>
              <a:rPr lang="en-US" sz="2400" dirty="0" err="1">
                <a:solidFill>
                  <a:srgbClr val="58585A"/>
                </a:solidFill>
              </a:rPr>
              <a:t>EnableException</a:t>
            </a:r>
            <a:endParaRPr lang="en-US" sz="2400" dirty="0">
              <a:solidFill>
                <a:srgbClr val="58585A"/>
              </a:solidFill>
            </a:endParaRPr>
          </a:p>
          <a:p>
            <a:pPr lvl="3">
              <a:lnSpc>
                <a:spcPct val="150000"/>
              </a:lnSpc>
            </a:pPr>
            <a:r>
              <a:rPr lang="en-US" sz="2400" dirty="0">
                <a:solidFill>
                  <a:srgbClr val="58585A"/>
                </a:solidFill>
              </a:rPr>
              <a:t>In most PowerShell commands, use try/catch with –</a:t>
            </a:r>
            <a:r>
              <a:rPr lang="en-US" sz="2400" dirty="0" err="1">
                <a:solidFill>
                  <a:srgbClr val="58585A"/>
                </a:solidFill>
              </a:rPr>
              <a:t>ErrorAction</a:t>
            </a:r>
            <a:r>
              <a:rPr lang="en-US" sz="2400" dirty="0">
                <a:solidFill>
                  <a:srgbClr val="58585A"/>
                </a:solidFill>
              </a:rPr>
              <a:t> Stop</a:t>
            </a:r>
          </a:p>
          <a:p>
            <a:pPr lvl="3">
              <a:lnSpc>
                <a:spcPct val="150000"/>
              </a:lnSpc>
            </a:pPr>
            <a:endParaRPr lang="en-US" sz="2400" dirty="0">
              <a:solidFill>
                <a:srgbClr val="58585A"/>
              </a:solidFill>
            </a:endParaRPr>
          </a:p>
          <a:p>
            <a:pPr marL="4267093" lvl="7" indent="0">
              <a:lnSpc>
                <a:spcPct val="150000"/>
              </a:lnSpc>
              <a:buNone/>
            </a:pPr>
            <a:endParaRPr lang="en-US" sz="2667" dirty="0">
              <a:solidFill>
                <a:srgbClr val="58585A"/>
              </a:solidFil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4261004" y="3575872"/>
            <a:ext cx="3669993" cy="2310385"/>
          </a:xfrm>
          <a:prstGeom prst="rect">
            <a:avLst/>
          </a:prstGeom>
        </p:spPr>
      </p:pic>
    </p:spTree>
    <p:extLst>
      <p:ext uri="{BB962C8B-B14F-4D97-AF65-F5344CB8AC3E}">
        <p14:creationId xmlns:p14="http://schemas.microsoft.com/office/powerpoint/2010/main" val="1227997587"/>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sp>
        <p:nvSpPr>
          <p:cNvPr id="7" name="Rectangle 6">
            <a:extLst>
              <a:ext uri="{FF2B5EF4-FFF2-40B4-BE49-F238E27FC236}">
                <a16:creationId xmlns:a16="http://schemas.microsoft.com/office/drawing/2014/main" id="{3F69A531-82B3-43FB-AADC-6190C0579F1A}"/>
              </a:ext>
            </a:extLst>
          </p:cNvPr>
          <p:cNvSpPr/>
          <p:nvPr/>
        </p:nvSpPr>
        <p:spPr>
          <a:xfrm>
            <a:off x="4243294" y="3064459"/>
            <a:ext cx="3705412" cy="584775"/>
          </a:xfrm>
          <a:prstGeom prst="rect">
            <a:avLst/>
          </a:prstGeom>
        </p:spPr>
        <p:txBody>
          <a:bodyPr wrap="square">
            <a:spAutoFit/>
          </a:bodyPr>
          <a:lstStyle/>
          <a:p>
            <a:r>
              <a:rPr lang="en-US" sz="3200" dirty="0">
                <a:solidFill>
                  <a:schemeClr val="tx2"/>
                </a:solidFill>
              </a:rPr>
              <a:t>dbatools.io/agent</a:t>
            </a:r>
          </a:p>
        </p:txBody>
      </p:sp>
    </p:spTree>
    <p:extLst>
      <p:ext uri="{BB962C8B-B14F-4D97-AF65-F5344CB8AC3E}">
        <p14:creationId xmlns:p14="http://schemas.microsoft.com/office/powerpoint/2010/main" val="143765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a:t>
            </a:r>
          </a:p>
        </p:txBody>
      </p:sp>
      <p:pic>
        <p:nvPicPr>
          <p:cNvPr id="3" name="Picture 3" descr="Screen Shot 2017-09-13 at 3.13.51 PM.png"/>
          <p:cNvPicPr>
            <a:picLocks noGrp="1" noChangeAspect="1"/>
          </p:cNvPicPr>
          <p:nvPr>
            <p:ph sz="quarter" idx="13"/>
          </p:nvPr>
        </p:nvPicPr>
        <p:blipFill>
          <a:blip r:embed="rId3"/>
          <a:stretch>
            <a:fillRect/>
          </a:stretch>
        </p:blipFill>
        <p:spPr>
          <a:xfrm>
            <a:off x="1143209" y="2286001"/>
            <a:ext cx="9698499" cy="2904921"/>
          </a:xfrm>
          <a:prstGeom prst="rect">
            <a:avLst/>
          </a:prstGeom>
        </p:spPr>
      </p:pic>
    </p:spTree>
    <p:extLst>
      <p:ext uri="{BB962C8B-B14F-4D97-AF65-F5344CB8AC3E}">
        <p14:creationId xmlns:p14="http://schemas.microsoft.com/office/powerpoint/2010/main" val="14833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a:t>Select-Object</a:t>
            </a:r>
            <a:endParaRPr lang="en-US" dirty="0"/>
          </a:p>
        </p:txBody>
      </p:sp>
      <p:sp>
        <p:nvSpPr>
          <p:cNvPr id="6" name="Content Placeholder 5">
            <a:extLst>
              <a:ext uri="{FF2B5EF4-FFF2-40B4-BE49-F238E27FC236}">
                <a16:creationId xmlns:a16="http://schemas.microsoft.com/office/drawing/2014/main" id="{439816ED-4735-4ED4-9CA9-D71C3A15F9A7}"/>
              </a:ext>
            </a:extLst>
          </p:cNvPr>
          <p:cNvSpPr>
            <a:spLocks noGrp="1"/>
          </p:cNvSpPr>
          <p:nvPr>
            <p:ph sz="quarter" idx="13"/>
          </p:nvPr>
        </p:nvSpPr>
        <p:spPr>
          <a:xfrm>
            <a:off x="567267" y="1748094"/>
            <a:ext cx="11015133" cy="4731905"/>
          </a:xfrm>
        </p:spPr>
        <p:txBody>
          <a:bodyPr vert="horz" lIns="121920" tIns="60960" rIns="121920" bIns="60960" numCol="2" rtlCol="0" anchor="t">
            <a:noAutofit/>
          </a:bodyPr>
          <a:lstStyle/>
          <a:p>
            <a:pPr marL="380990" indent="-380990">
              <a:buFont typeface="Arial" panose="020B0604020202020204" pitchFamily="34" charset="0"/>
              <a:buChar char="•"/>
            </a:pPr>
            <a:r>
              <a:rPr lang="en-US" sz="3200" dirty="0"/>
              <a:t>-First </a:t>
            </a:r>
          </a:p>
          <a:p>
            <a:pPr marL="380990" indent="-380990">
              <a:buFont typeface="Arial" panose="020B0604020202020204" pitchFamily="34" charset="0"/>
              <a:buChar char="•"/>
            </a:pPr>
            <a:r>
              <a:rPr lang="en-US" sz="3200" dirty="0"/>
              <a:t>-Skip </a:t>
            </a:r>
          </a:p>
          <a:p>
            <a:pPr marL="380990" indent="-380990">
              <a:buFont typeface="Arial" panose="020B0604020202020204" pitchFamily="34" charset="0"/>
              <a:buChar char="•"/>
            </a:pPr>
            <a:r>
              <a:rPr lang="en-US" sz="3200" dirty="0"/>
              <a:t>-Last </a:t>
            </a:r>
            <a:endParaRPr lang="en-US" sz="3200" dirty="0">
              <a:solidFill>
                <a:srgbClr val="7F7F7F"/>
              </a:solidFill>
            </a:endParaRPr>
          </a:p>
          <a:p>
            <a:pPr marL="380990" indent="-380990">
              <a:buFont typeface="Arial" panose="020B0604020202020204" pitchFamily="34" charset="0"/>
              <a:buChar char="•"/>
            </a:pPr>
            <a:r>
              <a:rPr lang="en-US" sz="3200" dirty="0"/>
              <a:t>-Index </a:t>
            </a:r>
          </a:p>
          <a:p>
            <a:pPr marL="380990" indent="-380990">
              <a:buFont typeface="Arial" panose="020B0604020202020204" pitchFamily="34" charset="0"/>
              <a:buChar char="•"/>
            </a:pPr>
            <a:r>
              <a:rPr lang="en-US" sz="3200" dirty="0"/>
              <a:t>-ExpandProperty</a:t>
            </a:r>
          </a:p>
          <a:p>
            <a:pPr marL="380990" indent="-380990">
              <a:buFont typeface="Arial" panose="020B0604020202020204" pitchFamily="34" charset="0"/>
              <a:buChar char="•"/>
            </a:pPr>
            <a:endParaRPr lang="en-US" sz="3200" dirty="0"/>
          </a:p>
          <a:p>
            <a:pPr marL="380990" indent="-380990">
              <a:buFont typeface="Arial" panose="020B0604020202020204" pitchFamily="34" charset="0"/>
              <a:buChar char="•"/>
            </a:pPr>
            <a:endParaRPr lang="en-US" sz="3200" dirty="0"/>
          </a:p>
          <a:p>
            <a:endParaRPr lang="en-US" dirty="0"/>
          </a:p>
          <a:p>
            <a:pPr marL="380990" indent="-380990">
              <a:buFont typeface="Arial" panose="020B0604020202020204" pitchFamily="34" charset="0"/>
              <a:buChar char="•"/>
            </a:pPr>
            <a:r>
              <a:rPr lang="en-US" sz="3200" dirty="0"/>
              <a:t>Calculated Properties</a:t>
            </a:r>
          </a:p>
        </p:txBody>
      </p:sp>
    </p:spTree>
    <p:extLst>
      <p:ext uri="{BB962C8B-B14F-4D97-AF65-F5344CB8AC3E}">
        <p14:creationId xmlns:p14="http://schemas.microsoft.com/office/powerpoint/2010/main" val="269668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33CD-A7D3-472C-A3BB-F6C9FB42306E}"/>
              </a:ext>
            </a:extLst>
          </p:cNvPr>
          <p:cNvSpPr>
            <a:spLocks noGrp="1"/>
          </p:cNvSpPr>
          <p:nvPr>
            <p:ph type="title"/>
          </p:nvPr>
        </p:nvSpPr>
        <p:spPr/>
        <p:txBody>
          <a:bodyPr/>
          <a:lstStyle/>
          <a:p>
            <a:r>
              <a:rPr lang="en-US" dirty="0"/>
              <a:t>Select-Object -</a:t>
            </a:r>
            <a:r>
              <a:rPr lang="en-US" dirty="0" err="1"/>
              <a:t>ExpandProperty</a:t>
            </a:r>
            <a:endParaRPr lang="en-US" dirty="0"/>
          </a:p>
        </p:txBody>
      </p:sp>
      <p:pic>
        <p:nvPicPr>
          <p:cNvPr id="4" name="Picture 4" descr="Screen Shot 2017-09-13 at 3.45.57 PM.png"/>
          <p:cNvPicPr>
            <a:picLocks noChangeAspect="1"/>
          </p:cNvPicPr>
          <p:nvPr/>
        </p:nvPicPr>
        <p:blipFill>
          <a:blip r:embed="rId3"/>
          <a:stretch>
            <a:fillRect/>
          </a:stretch>
        </p:blipFill>
        <p:spPr>
          <a:xfrm>
            <a:off x="609601" y="1219200"/>
            <a:ext cx="10812556" cy="3642717"/>
          </a:xfrm>
          <a:prstGeom prst="rect">
            <a:avLst/>
          </a:prstGeom>
        </p:spPr>
      </p:pic>
    </p:spTree>
    <p:extLst>
      <p:ext uri="{BB962C8B-B14F-4D97-AF65-F5344CB8AC3E}">
        <p14:creationId xmlns:p14="http://schemas.microsoft.com/office/powerpoint/2010/main" val="243667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Calculated properties</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75734" y="1369211"/>
            <a:ext cx="11015133" cy="4801915"/>
          </a:xfrm>
        </p:spPr>
        <p:txBody>
          <a:bodyPr>
            <a:normAutofit fontScale="92500" lnSpcReduction="20000"/>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 # This fails.</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Technically would work but kludgy</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ExpandProperty</a:t>
            </a:r>
            <a:r>
              <a:rPr lang="en-US" dirty="0">
                <a:solidFill>
                  <a:srgbClr val="333333"/>
                </a:solidFill>
                <a:latin typeface="Consolas" panose="020B0609020204030204" pitchFamily="49" charset="0"/>
              </a:rPr>
              <a:t> Name</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"test"</a:t>
            </a:r>
            <a:endParaRPr lang="en-US" dirty="0">
              <a:solidFill>
                <a:srgbClr val="333333"/>
              </a:solidFill>
              <a:latin typeface="Consolas" panose="020B0609020204030204" pitchFamily="49" charset="0"/>
            </a:endParaRPr>
          </a:p>
          <a:p>
            <a:endParaRPr lang="en-US" i="1" dirty="0">
              <a:solidFill>
                <a:srgbClr val="AAAAAA"/>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login</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Name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Specify your column's name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Name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r>
              <a:rPr lang="en-US" dirty="0">
                <a:solidFill>
                  <a:srgbClr val="448C27"/>
                </a:solidFill>
                <a:highlight>
                  <a:srgbClr val="F2F2F1"/>
                </a:highlight>
                <a:latin typeface="Consolas" panose="020B0609020204030204" pitchFamily="49" charset="0"/>
              </a:rPr>
              <a:t>"Formatted Column"</a:t>
            </a:r>
            <a:r>
              <a:rPr lang="en-US" dirty="0">
                <a:solidFill>
                  <a:srgbClr val="4B83CD"/>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a:t>
            </a:r>
          </a:p>
          <a:p>
            <a:r>
              <a:rPr lang="en-US" i="1" dirty="0">
                <a:solidFill>
                  <a:srgbClr val="AAAAAA"/>
                </a:solidFill>
                <a:highlight>
                  <a:srgbClr val="F2F2F1"/>
                </a:highlight>
                <a:latin typeface="Consolas" panose="020B0609020204030204" pitchFamily="49" charset="0"/>
              </a:rPr>
              <a:t>	# Takes a script block to evaluate</a:t>
            </a:r>
            <a:endParaRPr lang="en-US" dirty="0">
              <a:solidFill>
                <a:srgbClr val="333333"/>
              </a:solidFill>
              <a:highlight>
                <a:srgbClr val="F2F2F1"/>
              </a:highlight>
              <a:latin typeface="Consolas" panose="020B0609020204030204" pitchFamily="49" charset="0"/>
            </a:endParaRPr>
          </a:p>
          <a:p>
            <a:r>
              <a:rPr lang="en-US" dirty="0">
                <a:solidFill>
                  <a:srgbClr val="333333"/>
                </a:solidFill>
                <a:highlight>
                  <a:srgbClr val="F2F2F1"/>
                </a:highlight>
                <a:latin typeface="Consolas" panose="020B0609020204030204" pitchFamily="49" charset="0"/>
              </a:rPr>
              <a:t>	Expression </a:t>
            </a:r>
            <a:r>
              <a:rPr lang="en-US" dirty="0">
                <a:solidFill>
                  <a:srgbClr val="777777"/>
                </a:solidFill>
                <a:highlight>
                  <a:srgbClr val="F2F2F1"/>
                </a:highlight>
                <a:latin typeface="Consolas" panose="020B0609020204030204" pitchFamily="49" charset="0"/>
              </a:rPr>
              <a:t>=</a:t>
            </a:r>
            <a:r>
              <a:rPr lang="en-US" dirty="0">
                <a:solidFill>
                  <a:srgbClr val="333333"/>
                </a:solidFill>
                <a:highlight>
                  <a:srgbClr val="F2F2F1"/>
                </a:highlight>
                <a:latin typeface="Consolas" panose="020B0609020204030204" pitchFamily="49" charset="0"/>
              </a:rPr>
              <a:t> { </a:t>
            </a:r>
            <a:r>
              <a:rPr lang="en-US" dirty="0">
                <a:solidFill>
                  <a:srgbClr val="448C27"/>
                </a:solidFill>
                <a:highlight>
                  <a:srgbClr val="F2F2F1"/>
                </a:highlight>
                <a:latin typeface="Consolas" panose="020B0609020204030204" pitchFamily="49" charset="0"/>
              </a:rPr>
              <a:t>" </a:t>
            </a:r>
            <a:r>
              <a:rPr lang="en-US" dirty="0">
                <a:solidFill>
                  <a:srgbClr val="4B83CD"/>
                </a:solidFill>
                <a:highlight>
                  <a:srgbClr val="F2F2F1"/>
                </a:highlight>
                <a:latin typeface="Consolas" panose="020B0609020204030204" pitchFamily="49" charset="0"/>
              </a:rPr>
              <a:t>$($</a:t>
            </a:r>
            <a:r>
              <a:rPr lang="en-US" dirty="0">
                <a:solidFill>
                  <a:srgbClr val="AB6526"/>
                </a:solidFill>
                <a:highlight>
                  <a:srgbClr val="F2F2F1"/>
                </a:highlight>
                <a:latin typeface="Consolas" panose="020B0609020204030204" pitchFamily="49" charset="0"/>
              </a:rPr>
              <a:t>_</a:t>
            </a:r>
            <a:r>
              <a:rPr lang="en-US" b="1" dirty="0">
                <a:solidFill>
                  <a:srgbClr val="AA3731"/>
                </a:solidFill>
                <a:highlight>
                  <a:srgbClr val="F2F2F1"/>
                </a:highlight>
                <a:latin typeface="Consolas" panose="020B0609020204030204" pitchFamily="49" charset="0"/>
              </a:rPr>
              <a:t>.Name</a:t>
            </a:r>
            <a:r>
              <a:rPr lang="en-US" dirty="0">
                <a:solidFill>
                  <a:srgbClr val="4B83CD"/>
                </a:solidFill>
                <a:highlight>
                  <a:srgbClr val="F2F2F1"/>
                </a:highlight>
                <a:latin typeface="Consolas" panose="020B0609020204030204" pitchFamily="49" charset="0"/>
              </a:rPr>
              <a:t>)</a:t>
            </a:r>
            <a:r>
              <a:rPr lang="en-US" dirty="0">
                <a:solidFill>
                  <a:srgbClr val="448C27"/>
                </a:solidFill>
                <a:highlight>
                  <a:srgbClr val="F2F2F1"/>
                </a:highlight>
                <a:latin typeface="Consolas" panose="020B0609020204030204" pitchFamily="49" charset="0"/>
              </a:rPr>
              <a:t> test"</a:t>
            </a:r>
            <a:r>
              <a:rPr lang="en-US" dirty="0">
                <a:solidFill>
                  <a:srgbClr val="333333"/>
                </a:solidFill>
                <a:highlight>
                  <a:srgbClr val="F2F2F1"/>
                </a:highlight>
                <a:latin typeface="Consolas" panose="020B0609020204030204" pitchFamily="49" charset="0"/>
              </a:rPr>
              <a:t> };</a:t>
            </a:r>
          </a:p>
          <a:p>
            <a:r>
              <a:rPr lang="en-US" dirty="0">
                <a:solidFill>
                  <a:srgbClr val="333333"/>
                </a:solidFill>
                <a:highlight>
                  <a:srgbClr val="F2F2F1"/>
                </a:highlight>
                <a:latin typeface="Consolas" panose="020B0609020204030204" pitchFamily="49" charset="0"/>
              </a:rPr>
              <a:t>} </a:t>
            </a:r>
            <a:r>
              <a:rPr lang="en-US" i="1" dirty="0">
                <a:solidFill>
                  <a:srgbClr val="AAAAAA"/>
                </a:solidFill>
                <a:latin typeface="Consolas" panose="020B0609020204030204" pitchFamily="49" charset="0"/>
              </a:rPr>
              <a:t># Idiomatic</a:t>
            </a:r>
            <a:endParaRPr lang="en-US" dirty="0">
              <a:solidFill>
                <a:srgbClr val="333333"/>
              </a:solidFill>
              <a:latin typeface="Consolas" panose="020B0609020204030204" pitchFamily="49" charset="0"/>
            </a:endParaRPr>
          </a:p>
          <a:p>
            <a:endParaRPr lang="en-US" dirty="0">
              <a:solidFill>
                <a:srgbClr val="333333"/>
              </a:solidFill>
              <a:highlight>
                <a:srgbClr val="F2F2F1"/>
              </a:highlight>
              <a:latin typeface="Consolas" panose="020B0609020204030204" pitchFamily="49" charset="0"/>
            </a:endParaRPr>
          </a:p>
          <a:p>
            <a:br>
              <a:rPr lang="en-US" dirty="0">
                <a:solidFill>
                  <a:srgbClr val="333333"/>
                </a:solidFill>
                <a:latin typeface="Consolas" panose="020B0609020204030204" pitchFamily="49" charset="0"/>
              </a:rPr>
            </a:br>
            <a:endParaRPr lang="en-US" dirty="0"/>
          </a:p>
        </p:txBody>
      </p:sp>
    </p:spTree>
    <p:extLst>
      <p:ext uri="{BB962C8B-B14F-4D97-AF65-F5344CB8AC3E}">
        <p14:creationId xmlns:p14="http://schemas.microsoft.com/office/powerpoint/2010/main" val="105211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A2F3A73-8FF6-46BA-BFFB-E33A5CB0ECA6}"/>
              </a:ext>
            </a:extLst>
          </p:cNvPr>
          <p:cNvSpPr txBox="1">
            <a:spLocks/>
          </p:cNvSpPr>
          <p:nvPr/>
        </p:nvSpPr>
        <p:spPr>
          <a:xfrm>
            <a:off x="314254" y="1483036"/>
            <a:ext cx="11039545" cy="13305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6600" b="1" dirty="0"/>
              <a:t>SQL Server Administration </a:t>
            </a:r>
          </a:p>
        </p:txBody>
      </p:sp>
      <p:sp>
        <p:nvSpPr>
          <p:cNvPr id="10" name="Text Placeholder 1">
            <a:extLst>
              <a:ext uri="{FF2B5EF4-FFF2-40B4-BE49-F238E27FC236}">
                <a16:creationId xmlns:a16="http://schemas.microsoft.com/office/drawing/2014/main" id="{731BD1B0-2386-483E-B2A0-2D3683A15F79}"/>
              </a:ext>
            </a:extLst>
          </p:cNvPr>
          <p:cNvSpPr txBox="1">
            <a:spLocks/>
          </p:cNvSpPr>
          <p:nvPr/>
        </p:nvSpPr>
        <p:spPr>
          <a:xfrm>
            <a:off x="5226225" y="2912720"/>
            <a:ext cx="5597115" cy="3905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dirty="0"/>
              <a:t>made easy with dbatools</a:t>
            </a:r>
            <a:endParaRPr lang="en-US" sz="4000" dirty="0"/>
          </a:p>
        </p:txBody>
      </p:sp>
      <p:sp>
        <p:nvSpPr>
          <p:cNvPr id="11" name="Text Placeholder 2">
            <a:extLst>
              <a:ext uri="{FF2B5EF4-FFF2-40B4-BE49-F238E27FC236}">
                <a16:creationId xmlns:a16="http://schemas.microsoft.com/office/drawing/2014/main" id="{EEA1C7AD-8A98-4EC2-AF8B-FE11ED6D51AB}"/>
              </a:ext>
            </a:extLst>
          </p:cNvPr>
          <p:cNvSpPr txBox="1">
            <a:spLocks/>
          </p:cNvSpPr>
          <p:nvPr/>
        </p:nvSpPr>
        <p:spPr>
          <a:xfrm>
            <a:off x="3508793" y="6128955"/>
            <a:ext cx="5969314"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Rob Sewell - Sewells Consulting Ltd</a:t>
            </a:r>
          </a:p>
        </p:txBody>
      </p:sp>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Piping -or looping</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75734" y="1266184"/>
            <a:ext cx="11015133" cy="4558313"/>
          </a:xfrm>
        </p:spPr>
        <p:txBody>
          <a:bodyPr>
            <a:normAutofit lnSpcReduction="10000"/>
          </a:bodyPr>
          <a:lstStyle/>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Select-Object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Pass $</a:t>
            </a:r>
            <a:r>
              <a:rPr lang="en-US" i="1" dirty="0" err="1">
                <a:solidFill>
                  <a:srgbClr val="AAAAAA"/>
                </a:solidFill>
                <a:latin typeface="Consolas" panose="020B0609020204030204" pitchFamily="49" charset="0"/>
              </a:rPr>
              <a:t>db</a:t>
            </a:r>
            <a:r>
              <a:rPr lang="en-US" i="1" dirty="0">
                <a:solidFill>
                  <a:srgbClr val="AAAAAA"/>
                </a:solidFill>
                <a:latin typeface="Consolas" panose="020B0609020204030204" pitchFamily="49" charset="0"/>
              </a:rPr>
              <a:t> output to the Select-Object command, you can use anything but the format- commands multiple times</a:t>
            </a: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err="1">
                <a:solidFill>
                  <a:srgbClr val="AA3731"/>
                </a:solidFill>
                <a:latin typeface="Consolas" panose="020B0609020204030204" pitchFamily="49" charset="0"/>
              </a:rPr>
              <a:t>ForEach</a:t>
            </a:r>
            <a:r>
              <a:rPr lang="en-US" b="1" dirty="0">
                <a:solidFill>
                  <a:srgbClr val="AA3731"/>
                </a:solidFill>
                <a:latin typeface="Consolas" panose="020B0609020204030204" pitchFamily="49" charset="0"/>
              </a:rPr>
              <a:t>-Object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and </a:t>
            </a:r>
            <a:r>
              <a:rPr lang="en-US" i="1" dirty="0" err="1">
                <a:solidFill>
                  <a:srgbClr val="AAAAAA"/>
                </a:solidFill>
                <a:latin typeface="Consolas" panose="020B0609020204030204" pitchFamily="49" charset="0"/>
              </a:rPr>
              <a:t>foreach</a:t>
            </a:r>
            <a:r>
              <a:rPr lang="en-US" i="1" dirty="0">
                <a:solidFill>
                  <a:srgbClr val="AAAAAA"/>
                </a:solidFill>
                <a:latin typeface="Consolas" panose="020B0609020204030204" pitchFamily="49" charset="0"/>
              </a:rPr>
              <a:t> item, return the database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r>
              <a:rPr lang="en-US" dirty="0" err="1">
                <a:solidFill>
                  <a:srgbClr val="4B83CD"/>
                </a:solidFill>
                <a:latin typeface="Consolas" panose="020B0609020204030204" pitchFamily="49" charset="0"/>
              </a:rPr>
              <a:t>foreach</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in</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databases</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db</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same as above</a:t>
            </a:r>
            <a:endParaRPr lang="en-US" dirty="0">
              <a:solidFill>
                <a:srgbClr val="333333"/>
              </a:solidFill>
              <a:latin typeface="Consolas" panose="020B0609020204030204" pitchFamily="49" charset="0"/>
            </a:endParaRPr>
          </a:p>
          <a:p>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 While Boolean condition do </a:t>
            </a:r>
            <a:r>
              <a:rPr lang="en-US" i="1" dirty="0" err="1">
                <a:solidFill>
                  <a:srgbClr val="AAAAAA"/>
                </a:solidFill>
                <a:latin typeface="Consolas" panose="020B0609020204030204" pitchFamily="49" charset="0"/>
              </a:rPr>
              <a:t>ScriptBlock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for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AB6526"/>
                </a:solidFill>
                <a:latin typeface="Consolas" panose="020B0609020204030204" pitchFamily="49" charset="0"/>
              </a:rPr>
              <a:t>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-le</a:t>
            </a:r>
            <a:r>
              <a:rPr lang="en-US" dirty="0">
                <a:solidFill>
                  <a:srgbClr val="333333"/>
                </a:solidFill>
                <a:latin typeface="Consolas" panose="020B0609020204030204" pitchFamily="49" charset="0"/>
              </a:rPr>
              <a:t> </a:t>
            </a:r>
            <a:r>
              <a:rPr lang="en-US" dirty="0">
                <a:solidFill>
                  <a:srgbClr val="AB6526"/>
                </a:solidFill>
                <a:latin typeface="Consolas" panose="020B0609020204030204" pitchFamily="49" charset="0"/>
              </a:rPr>
              <a:t>100</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777777"/>
                </a:solidFill>
                <a:latin typeface="Consolas" panose="020B0609020204030204" pitchFamily="49" charset="0"/>
              </a:rPr>
              <a:t>++</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i="1" dirty="0">
                <a:solidFill>
                  <a:srgbClr val="AAAAAA"/>
                </a:solidFill>
                <a:latin typeface="Consolas" panose="020B0609020204030204" pitchFamily="49" charset="0"/>
              </a:rPr>
              <a:t>#0-99 display $</a:t>
            </a:r>
            <a:r>
              <a:rPr lang="en-US" i="1" dirty="0" err="1">
                <a:solidFill>
                  <a:srgbClr val="AAAAAA"/>
                </a:solidFill>
                <a:latin typeface="Consolas" panose="020B0609020204030204" pitchFamily="49" charset="0"/>
              </a:rPr>
              <a:t>i</a:t>
            </a:r>
            <a:r>
              <a:rPr lang="en-US" i="1" dirty="0">
                <a:solidFill>
                  <a:srgbClr val="AAAAAA"/>
                </a:solidFill>
                <a:latin typeface="Consolas" panose="020B0609020204030204" pitchFamily="49" charset="0"/>
              </a:rPr>
              <a:t> and increment it</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while</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while $condition is $true</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do</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a:t>
            </a:r>
            <a:r>
              <a:rPr lang="en-US" dirty="0" err="1">
                <a:solidFill>
                  <a:srgbClr val="7A3E9D"/>
                </a:solidFill>
                <a:latin typeface="Consolas" panose="020B0609020204030204" pitchFamily="49" charset="0"/>
              </a:rPr>
              <a:t>i</a:t>
            </a:r>
            <a:r>
              <a:rPr lang="en-US" dirty="0">
                <a:solidFill>
                  <a:srgbClr val="333333"/>
                </a:solidFill>
                <a:latin typeface="Consolas" panose="020B0609020204030204" pitchFamily="49" charset="0"/>
              </a:rPr>
              <a:t> } </a:t>
            </a:r>
            <a:r>
              <a:rPr lang="en-US" dirty="0">
                <a:solidFill>
                  <a:srgbClr val="4B83CD"/>
                </a:solidFill>
                <a:latin typeface="Consolas" panose="020B0609020204030204" pitchFamily="49" charset="0"/>
              </a:rPr>
              <a:t>until</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condition</a:t>
            </a:r>
            <a:r>
              <a:rPr lang="en-US" dirty="0">
                <a:solidFill>
                  <a:srgbClr val="4B83CD"/>
                </a:solidFill>
                <a:latin typeface="Consolas" panose="020B0609020204030204" pitchFamily="49" charset="0"/>
              </a:rPr>
              <a:t>)</a:t>
            </a:r>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Do until $condition is $true, I usually avoid this one. </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115592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Pipe rules</a:t>
            </a:r>
          </a:p>
        </p:txBody>
      </p:sp>
      <p:sp>
        <p:nvSpPr>
          <p:cNvPr id="16" name="Content Placeholder 15">
            <a:extLst>
              <a:ext uri="{FF2B5EF4-FFF2-40B4-BE49-F238E27FC236}">
                <a16:creationId xmlns:a16="http://schemas.microsoft.com/office/drawing/2014/main" id="{6049CB82-1310-4316-8E3D-11E1EFED3CFD}"/>
              </a:ext>
            </a:extLst>
          </p:cNvPr>
          <p:cNvSpPr>
            <a:spLocks noGrp="1"/>
          </p:cNvSpPr>
          <p:nvPr>
            <p:ph sz="quarter" idx="12"/>
          </p:nvPr>
        </p:nvSpPr>
        <p:spPr>
          <a:xfrm>
            <a:off x="567267" y="1099198"/>
            <a:ext cx="11015133" cy="597807"/>
          </a:xfrm>
        </p:spPr>
        <p:txBody>
          <a:bodyPr/>
          <a:lstStyle/>
          <a:p>
            <a:r>
              <a:rPr lang="en-US" dirty="0"/>
              <a:t>How does Stop-Process know?</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75734" y="1850022"/>
            <a:ext cx="11015133" cy="4558313"/>
          </a:xfrm>
        </p:spPr>
        <p:txBody>
          <a:bodyPr/>
          <a:lstStyle/>
          <a:p>
            <a:r>
              <a:rPr lang="en-US" b="1" dirty="0">
                <a:solidFill>
                  <a:srgbClr val="AA3731"/>
                </a:solidFill>
                <a:latin typeface="Consolas" panose="020B0609020204030204" pitchFamily="49" charset="0"/>
              </a:rPr>
              <a:t>Get-Process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Name </a:t>
            </a:r>
            <a:r>
              <a:rPr lang="en-US" dirty="0" err="1">
                <a:solidFill>
                  <a:srgbClr val="333333"/>
                </a:solidFill>
                <a:latin typeface="Consolas" panose="020B0609020204030204" pitchFamily="49" charset="0"/>
              </a:rPr>
              <a:t>powershell</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Stop-Process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WhatIf</a:t>
            </a:r>
            <a:endParaRPr lang="en-US" dirty="0">
              <a:solidFill>
                <a:srgbClr val="333333"/>
              </a:solidFill>
              <a:latin typeface="Consolas" panose="020B0609020204030204" pitchFamily="49" charset="0"/>
            </a:endParaRPr>
          </a:p>
          <a:p>
            <a:endParaRPr lang="en-US" dirty="0"/>
          </a:p>
          <a:p>
            <a:r>
              <a:rPr lang="en-US" dirty="0"/>
              <a:t>Parameter Binding </a:t>
            </a:r>
          </a:p>
          <a:p>
            <a:pPr marL="457189" indent="-457189">
              <a:buFont typeface="+mj-lt"/>
              <a:buAutoNum type="arabicPeriod"/>
            </a:pPr>
            <a:r>
              <a:rPr lang="en-US" dirty="0"/>
              <a:t>Bind parameter by Value with same Type (No Coercion)</a:t>
            </a:r>
          </a:p>
          <a:p>
            <a:pPr marL="457189" indent="-457189">
              <a:buFont typeface="+mj-lt"/>
              <a:buAutoNum type="arabicPeriod"/>
            </a:pPr>
            <a:r>
              <a:rPr lang="en-US" dirty="0"/>
              <a:t>Bind parameter by </a:t>
            </a:r>
            <a:r>
              <a:rPr lang="en-US" dirty="0" err="1"/>
              <a:t>PropertyName</a:t>
            </a:r>
            <a:r>
              <a:rPr lang="en-US" dirty="0"/>
              <a:t> with same Type (No Coercion)</a:t>
            </a:r>
          </a:p>
          <a:p>
            <a:pPr marL="457189" indent="-457189">
              <a:buFont typeface="+mj-lt"/>
              <a:buAutoNum type="arabicPeriod"/>
            </a:pPr>
            <a:r>
              <a:rPr lang="en-US" dirty="0"/>
              <a:t>Bind parameter by Value with type conversion (Coercion)</a:t>
            </a:r>
          </a:p>
          <a:p>
            <a:pPr marL="457189" indent="-457189">
              <a:buFont typeface="+mj-lt"/>
              <a:buAutoNum type="arabicPeriod"/>
            </a:pPr>
            <a:r>
              <a:rPr lang="en-US" dirty="0"/>
              <a:t>Bind parameter by </a:t>
            </a:r>
            <a:r>
              <a:rPr lang="en-US" dirty="0" err="1"/>
              <a:t>PropertyName</a:t>
            </a:r>
            <a:r>
              <a:rPr lang="en-US" dirty="0"/>
              <a:t> with type conversion (Coercion)</a:t>
            </a:r>
          </a:p>
          <a:p>
            <a:endParaRPr lang="en-US" dirty="0"/>
          </a:p>
          <a:p>
            <a:r>
              <a:rPr lang="en-US" dirty="0"/>
              <a:t>Thanks Boe Prox!</a:t>
            </a:r>
          </a:p>
          <a:p>
            <a:r>
              <a:rPr lang="en-US" dirty="0">
                <a:hlinkClick r:id="rId3"/>
              </a:rPr>
              <a:t>https://mcpmag.com/articles/2015/05/20/functions-that-support-the-pipeline.aspx</a:t>
            </a:r>
            <a:endParaRPr lang="en-US" dirty="0"/>
          </a:p>
          <a:p>
            <a:endParaRPr lang="en-US" dirty="0"/>
          </a:p>
        </p:txBody>
      </p:sp>
    </p:spTree>
    <p:extLst>
      <p:ext uri="{BB962C8B-B14F-4D97-AF65-F5344CB8AC3E}">
        <p14:creationId xmlns:p14="http://schemas.microsoft.com/office/powerpoint/2010/main" val="878846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dirty="0"/>
              <a:t>Get-Member introspection</a:t>
            </a:r>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88432" y="1162158"/>
            <a:ext cx="11015133" cy="4558313"/>
          </a:xfrm>
        </p:spPr>
        <p:txBody>
          <a:bodyPr vert="horz" lIns="121920" tIns="60960" rIns="121920" bIns="60960" rtlCol="0" anchor="t">
            <a:noAutofit/>
          </a:bodyPr>
          <a:lstStyle/>
          <a:p>
            <a:r>
              <a:rPr lang="en-US" b="1" dirty="0">
                <a:solidFill>
                  <a:srgbClr val="AA3731"/>
                </a:solidFill>
                <a:latin typeface="Consolas" panose="020B0609020204030204" pitchFamily="49" charset="0"/>
              </a:rPr>
              <a:t>Connect-</a:t>
            </a:r>
            <a:r>
              <a:rPr lang="en-US" b="1" dirty="0" err="1">
                <a:solidFill>
                  <a:srgbClr val="AA3731"/>
                </a:solidFill>
                <a:latin typeface="Consolas" panose="020B0609020204030204" pitchFamily="49" charset="0"/>
              </a:rPr>
              <a:t>DbaInstance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SqlInstance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localhost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br>
              <a:rPr lang="en-US" dirty="0">
                <a:solidFill>
                  <a:srgbClr val="333333"/>
                </a:solidFill>
                <a:latin typeface="Consolas" panose="020B0609020204030204" pitchFamily="49" charset="0"/>
              </a:rPr>
            </a:br>
            <a:r>
              <a:rPr lang="en-US" b="1" dirty="0">
                <a:solidFill>
                  <a:srgbClr val="AA3731"/>
                </a:solidFill>
                <a:latin typeface="Consolas" panose="020B0609020204030204" pitchFamily="49" charset="0"/>
              </a:rPr>
              <a:t>Get-Member</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333333"/>
                </a:solidFill>
                <a:latin typeface="Consolas" panose="020B0609020204030204" pitchFamily="49" charset="0"/>
              </a:rPr>
              <a:t>MemberType</a:t>
            </a:r>
            <a:r>
              <a:rPr lang="en-US" dirty="0">
                <a:solidFill>
                  <a:srgbClr val="333333"/>
                </a:solidFill>
                <a:latin typeface="Consolas" panose="020B0609020204030204" pitchFamily="49" charset="0"/>
              </a:rPr>
              <a:t> Properties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Format-Wide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Column </a:t>
            </a:r>
            <a:r>
              <a:rPr lang="en-US" dirty="0">
                <a:solidFill>
                  <a:srgbClr val="AB6526"/>
                </a:solidFill>
                <a:latin typeface="Consolas" panose="020B0609020204030204" pitchFamily="49" charset="0"/>
              </a:rPr>
              <a:t>3</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p>
          <a:p>
            <a:endParaRPr lang="en-US" dirty="0"/>
          </a:p>
        </p:txBody>
      </p:sp>
      <p:pic>
        <p:nvPicPr>
          <p:cNvPr id="14" name="Picture 13">
            <a:extLst>
              <a:ext uri="{FF2B5EF4-FFF2-40B4-BE49-F238E27FC236}">
                <a16:creationId xmlns:a16="http://schemas.microsoft.com/office/drawing/2014/main" id="{A223D92A-8438-4C67-9849-F841ACB38B79}"/>
              </a:ext>
            </a:extLst>
          </p:cNvPr>
          <p:cNvPicPr>
            <a:picLocks noChangeAspect="1"/>
          </p:cNvPicPr>
          <p:nvPr/>
        </p:nvPicPr>
        <p:blipFill>
          <a:blip r:embed="rId3"/>
          <a:stretch>
            <a:fillRect/>
          </a:stretch>
        </p:blipFill>
        <p:spPr>
          <a:xfrm>
            <a:off x="695461" y="2169147"/>
            <a:ext cx="9281375" cy="4177163"/>
          </a:xfrm>
          <a:prstGeom prst="rect">
            <a:avLst/>
          </a:prstGeom>
        </p:spPr>
      </p:pic>
    </p:spTree>
    <p:extLst>
      <p:ext uri="{BB962C8B-B14F-4D97-AF65-F5344CB8AC3E}">
        <p14:creationId xmlns:p14="http://schemas.microsoft.com/office/powerpoint/2010/main" val="122266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Where-Object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67267" y="1386385"/>
            <a:ext cx="11015133" cy="4558313"/>
          </a:xfrm>
        </p:spPr>
        <p:txBody>
          <a:bodyPr/>
          <a:lstStyle/>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PsItem</a:t>
            </a:r>
            <a:r>
              <a:rPr lang="en-US" b="1" dirty="0">
                <a:solidFill>
                  <a:srgbClr val="AA3731"/>
                </a:solidFill>
                <a:latin typeface="Consolas" panose="020B0609020204030204" pitchFamily="49" charset="0"/>
              </a:rPr>
              <a:t>.Databases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-Contains</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t>
            </a:r>
            <a:r>
              <a:rPr lang="en-US" dirty="0" err="1">
                <a:solidFill>
                  <a:srgbClr val="448C27"/>
                </a:solidFill>
                <a:latin typeface="Consolas" panose="020B0609020204030204" pitchFamily="49" charset="0"/>
              </a:rPr>
              <a:t>AdventureWorks</a:t>
            </a:r>
            <a:r>
              <a:rPr lang="en-US" dirty="0">
                <a:solidFill>
                  <a:srgbClr val="448C27"/>
                </a:solidFill>
                <a:latin typeface="Consolas" panose="020B0609020204030204" pitchFamily="49" charset="0"/>
              </a:rPr>
              <a:t>'</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Current item in pipeline like A wildcard</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a:solidFill>
                  <a:srgbClr val="AA3731"/>
                </a:solidFill>
                <a:latin typeface="Consolas" panose="020B0609020204030204" pitchFamily="49" charset="0"/>
              </a:rPr>
              <a:t>.ClusterName</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-like</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‘sql-01*’</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-and like wildcard B, chain all you want.</a:t>
            </a:r>
            <a:endParaRPr lang="en-US" dirty="0">
              <a:solidFill>
                <a:srgbClr val="333333"/>
              </a:solidFill>
              <a:latin typeface="Consolas" panose="020B0609020204030204" pitchFamily="49" charset="0"/>
            </a:endParaRPr>
          </a:p>
          <a:p>
            <a:br>
              <a:rPr lang="en-US" dirty="0">
                <a:solidFill>
                  <a:srgbClr val="333333"/>
                </a:solidFill>
                <a:latin typeface="Consolas" panose="020B0609020204030204" pitchFamily="49" charset="0"/>
              </a:rPr>
            </a:b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servers</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Where</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 </a:t>
            </a:r>
          </a:p>
          <a:p>
            <a:r>
              <a:rPr lang="en-US" dirty="0">
                <a:solidFill>
                  <a:srgbClr val="4B83CD"/>
                </a:solidFill>
                <a:latin typeface="Consolas" panose="020B0609020204030204" pitchFamily="49" charset="0"/>
              </a:rPr>
              <a:t>  $</a:t>
            </a:r>
            <a:r>
              <a:rPr lang="en-US" dirty="0" err="1">
                <a:solidFill>
                  <a:srgbClr val="AB6526"/>
                </a:solidFill>
                <a:latin typeface="Consolas" panose="020B0609020204030204" pitchFamily="49" charset="0"/>
              </a:rPr>
              <a:t>PsItem</a:t>
            </a:r>
            <a:r>
              <a:rPr lang="en-US" b="1" dirty="0" err="1">
                <a:solidFill>
                  <a:srgbClr val="AA3731"/>
                </a:solidFill>
                <a:latin typeface="Consolas" panose="020B0609020204030204" pitchFamily="49" charset="0"/>
              </a:rPr>
              <a:t>.Databases.Count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-or</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AB6526"/>
                </a:solidFill>
                <a:latin typeface="Consolas" panose="020B0609020204030204" pitchFamily="49" charset="0"/>
              </a:rPr>
              <a:t>_.</a:t>
            </a:r>
            <a:r>
              <a:rPr lang="en-US" b="1" dirty="0" err="1">
                <a:solidFill>
                  <a:srgbClr val="AA3731"/>
                </a:solidFill>
                <a:latin typeface="Consolas" panose="020B0609020204030204" pitchFamily="49" charset="0"/>
              </a:rPr>
              <a:t>Logins.Count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err="1">
                <a:solidFill>
                  <a:srgbClr val="777777"/>
                </a:solidFill>
                <a:latin typeface="Consolas" panose="020B0609020204030204" pitchFamily="49" charset="0"/>
              </a:rPr>
              <a:t>gt</a:t>
            </a:r>
            <a:r>
              <a:rPr lang="en-US" dirty="0">
                <a:solidFill>
                  <a:srgbClr val="777777"/>
                </a:solidFill>
                <a:latin typeface="Consolas" panose="020B0609020204030204" pitchFamily="49" charset="0"/>
              </a:rPr>
              <a:t> 10</a:t>
            </a:r>
            <a:endParaRPr lang="en-US" dirty="0">
              <a:solidFill>
                <a:srgbClr val="333333"/>
              </a:solidFill>
              <a:latin typeface="Consolas" panose="020B0609020204030204" pitchFamily="49" charset="0"/>
            </a:endParaRPr>
          </a:p>
          <a:p>
            <a:r>
              <a:rPr lang="en-US" dirty="0">
                <a:solidFill>
                  <a:srgbClr val="333333"/>
                </a:solidFill>
                <a:latin typeface="Consolas" panose="020B0609020204030204" pitchFamily="49" charset="0"/>
              </a:rPr>
              <a:t>} </a:t>
            </a:r>
            <a:r>
              <a:rPr lang="en-US" i="1" dirty="0">
                <a:solidFill>
                  <a:srgbClr val="AAAAAA"/>
                </a:solidFill>
                <a:latin typeface="Consolas" panose="020B0609020204030204" pitchFamily="49" charset="0"/>
              </a:rPr>
              <a:t># Using $</a:t>
            </a:r>
            <a:r>
              <a:rPr lang="en-US" i="1" dirty="0" err="1">
                <a:solidFill>
                  <a:srgbClr val="AAAAAA"/>
                </a:solidFill>
                <a:latin typeface="Consolas" panose="020B0609020204030204" pitchFamily="49" charset="0"/>
              </a:rPr>
              <a:t>PsItem</a:t>
            </a:r>
            <a:r>
              <a:rPr lang="en-US" i="1" dirty="0">
                <a:solidFill>
                  <a:srgbClr val="AAAAAA"/>
                </a:solidFill>
                <a:latin typeface="Consolas" panose="020B0609020204030204" pitchFamily="49" charset="0"/>
              </a:rPr>
              <a:t> or $_ is interchangeable &gt;= ps3.0</a:t>
            </a:r>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3320889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2C7B-A59D-457F-B9EF-92A10ABF7833}"/>
              </a:ext>
            </a:extLst>
          </p:cNvPr>
          <p:cNvSpPr>
            <a:spLocks noGrp="1"/>
          </p:cNvSpPr>
          <p:nvPr>
            <p:ph type="title"/>
          </p:nvPr>
        </p:nvSpPr>
        <p:spPr/>
        <p:txBody>
          <a:bodyPr/>
          <a:lstStyle/>
          <a:p>
            <a:r>
              <a:rPr lang="en-US" dirty="0"/>
              <a:t>PowerShell operators</a:t>
            </a:r>
          </a:p>
        </p:txBody>
      </p:sp>
      <p:sp>
        <p:nvSpPr>
          <p:cNvPr id="5" name="Content Placeholder 4">
            <a:extLst>
              <a:ext uri="{FF2B5EF4-FFF2-40B4-BE49-F238E27FC236}">
                <a16:creationId xmlns:a16="http://schemas.microsoft.com/office/drawing/2014/main" id="{413B3408-E646-4AA4-8187-C592608BDF94}"/>
              </a:ext>
            </a:extLst>
          </p:cNvPr>
          <p:cNvSpPr>
            <a:spLocks noGrp="1"/>
          </p:cNvSpPr>
          <p:nvPr>
            <p:ph sz="quarter" idx="12"/>
          </p:nvPr>
        </p:nvSpPr>
        <p:spPr>
          <a:xfrm>
            <a:off x="616569" y="1083557"/>
            <a:ext cx="9823907" cy="597807"/>
          </a:xfrm>
        </p:spPr>
        <p:txBody>
          <a:bodyPr/>
          <a:lstStyle/>
          <a:p>
            <a:r>
              <a:rPr lang="en-US" dirty="0"/>
              <a:t>Think parameters</a:t>
            </a:r>
          </a:p>
        </p:txBody>
      </p:sp>
      <p:sp>
        <p:nvSpPr>
          <p:cNvPr id="6" name="Content Placeholder 5">
            <a:extLst>
              <a:ext uri="{FF2B5EF4-FFF2-40B4-BE49-F238E27FC236}">
                <a16:creationId xmlns:a16="http://schemas.microsoft.com/office/drawing/2014/main" id="{F7611172-3562-4143-AC5A-CD964FD899D0}"/>
              </a:ext>
            </a:extLst>
          </p:cNvPr>
          <p:cNvSpPr>
            <a:spLocks noGrp="1"/>
          </p:cNvSpPr>
          <p:nvPr>
            <p:ph sz="quarter" idx="13"/>
          </p:nvPr>
        </p:nvSpPr>
        <p:spPr>
          <a:xfrm>
            <a:off x="702430" y="1776894"/>
            <a:ext cx="9738047" cy="4107905"/>
          </a:xfrm>
        </p:spPr>
        <p:txBody>
          <a:bodyPr vert="horz" lIns="121920" tIns="60960" rIns="121920" bIns="60960" numCol="2" rtlCol="0" anchor="t">
            <a:noAutofit/>
          </a:bodyPr>
          <a:lstStyle/>
          <a:p>
            <a:pPr marL="380990" indent="-380990">
              <a:buFont typeface="Arial" panose="020B0604020202020204" pitchFamily="34" charset="0"/>
              <a:buChar char="•"/>
            </a:pPr>
            <a:r>
              <a:rPr lang="en-US" dirty="0"/>
              <a:t>-Contains</a:t>
            </a:r>
          </a:p>
          <a:p>
            <a:pPr marL="380990" indent="-380990">
              <a:buFont typeface="Arial" panose="020B0604020202020204" pitchFamily="34" charset="0"/>
              <a:buChar char="•"/>
            </a:pPr>
            <a:r>
              <a:rPr lang="en-US" dirty="0"/>
              <a:t>-In</a:t>
            </a:r>
          </a:p>
          <a:p>
            <a:pPr marL="380990" indent="-380990">
              <a:buFont typeface="Arial" panose="020B0604020202020204" pitchFamily="34" charset="0"/>
              <a:buChar char="•"/>
            </a:pPr>
            <a:r>
              <a:rPr lang="en-US" dirty="0"/>
              <a:t>-Is</a:t>
            </a:r>
          </a:p>
          <a:p>
            <a:pPr marL="380990" indent="-380990">
              <a:buFont typeface="Arial" panose="020B0604020202020204" pitchFamily="34" charset="0"/>
              <a:buChar char="•"/>
            </a:pPr>
            <a:r>
              <a:rPr lang="en-US" dirty="0"/>
              <a:t>-EQ </a:t>
            </a:r>
          </a:p>
          <a:p>
            <a:pPr marL="380990" indent="-380990">
              <a:buFont typeface="Arial" panose="020B0604020202020204" pitchFamily="34" charset="0"/>
              <a:buChar char="•"/>
            </a:pPr>
            <a:r>
              <a:rPr lang="en-US" dirty="0"/>
              <a:t>-GE</a:t>
            </a:r>
          </a:p>
          <a:p>
            <a:pPr marL="380990" indent="-380990">
              <a:buFont typeface="Arial" panose="020B0604020202020204" pitchFamily="34" charset="0"/>
              <a:buChar char="•"/>
            </a:pPr>
            <a:r>
              <a:rPr lang="en-US" dirty="0"/>
              <a:t>-GT</a:t>
            </a:r>
          </a:p>
          <a:p>
            <a:pPr marL="380990" indent="-380990">
              <a:buFont typeface="Arial" panose="020B0604020202020204" pitchFamily="34" charset="0"/>
              <a:buChar char="•"/>
            </a:pPr>
            <a:r>
              <a:rPr lang="en-US" dirty="0"/>
              <a:t>-LT</a:t>
            </a:r>
          </a:p>
          <a:p>
            <a:pPr marL="380990" indent="-380990">
              <a:buFont typeface="Arial" panose="020B0604020202020204" pitchFamily="34" charset="0"/>
              <a:buChar char="•"/>
            </a:pPr>
            <a:r>
              <a:rPr lang="en-US" dirty="0"/>
              <a:t>-Like </a:t>
            </a:r>
          </a:p>
          <a:p>
            <a:pPr marL="380990" indent="-380990">
              <a:buFont typeface="Arial" panose="020B0604020202020204" pitchFamily="34" charset="0"/>
              <a:buChar char="•"/>
            </a:pPr>
            <a:r>
              <a:rPr lang="en-US" dirty="0"/>
              <a:t>-Match </a:t>
            </a:r>
          </a:p>
          <a:p>
            <a:pPr marL="380990" indent="-380990">
              <a:buFont typeface="Arial" panose="020B0604020202020204" pitchFamily="34" charset="0"/>
              <a:buChar char="•"/>
            </a:pPr>
            <a:r>
              <a:rPr lang="en-US" dirty="0"/>
              <a:t>-NE</a:t>
            </a:r>
          </a:p>
          <a:p>
            <a:pPr marL="380990" indent="-380990">
              <a:buFont typeface="Arial" panose="020B0604020202020204" pitchFamily="34" charset="0"/>
              <a:buChar char="•"/>
            </a:pPr>
            <a:r>
              <a:rPr lang="en-US" dirty="0"/>
              <a:t>-IsNot</a:t>
            </a:r>
          </a:p>
          <a:p>
            <a:pPr marL="380990" indent="-380990">
              <a:buFont typeface="Arial" panose="020B0604020202020204" pitchFamily="34" charset="0"/>
              <a:buChar char="•"/>
            </a:pPr>
            <a:r>
              <a:rPr lang="en-US" dirty="0"/>
              <a:t>-NotContains</a:t>
            </a:r>
          </a:p>
          <a:p>
            <a:pPr marL="380990" indent="-380990">
              <a:buFont typeface="Arial" panose="020B0604020202020204" pitchFamily="34" charset="0"/>
              <a:buChar char="•"/>
            </a:pPr>
            <a:r>
              <a:rPr lang="en-US" dirty="0"/>
              <a:t>-NotIn </a:t>
            </a:r>
          </a:p>
          <a:p>
            <a:pPr marL="380990" indent="-380990">
              <a:buFont typeface="Arial" panose="020B0604020202020204" pitchFamily="34" charset="0"/>
              <a:buChar char="•"/>
            </a:pPr>
            <a:r>
              <a:rPr lang="en-US" dirty="0"/>
              <a:t>-NotLike</a:t>
            </a:r>
          </a:p>
          <a:p>
            <a:pPr marL="380990" indent="-380990">
              <a:buFont typeface="Arial" panose="020B0604020202020204" pitchFamily="34" charset="0"/>
              <a:buChar char="•"/>
            </a:pPr>
            <a:r>
              <a:rPr lang="en-US" dirty="0"/>
              <a:t>-NotMatch</a:t>
            </a:r>
          </a:p>
          <a:p>
            <a:pPr marL="380990" indent="-380990">
              <a:buFont typeface="Arial" panose="020B0604020202020204" pitchFamily="34" charset="0"/>
              <a:buChar char="•"/>
            </a:pPr>
            <a:r>
              <a:rPr lang="en-US" dirty="0"/>
              <a:t>-And</a:t>
            </a:r>
          </a:p>
          <a:p>
            <a:pPr marL="380990" indent="-380990">
              <a:buFont typeface="Arial" panose="020B0604020202020204" pitchFamily="34" charset="0"/>
              <a:buChar char="•"/>
            </a:pPr>
            <a:r>
              <a:rPr lang="en-US" dirty="0"/>
              <a:t>-Or</a:t>
            </a:r>
          </a:p>
          <a:p>
            <a:pPr marL="380990" indent="-380990">
              <a:buFont typeface="Arial" panose="020B0604020202020204" pitchFamily="34" charset="0"/>
              <a:buChar char="•"/>
            </a:pPr>
            <a:r>
              <a:rPr lang="en-US" dirty="0"/>
              <a:t>-Not</a:t>
            </a:r>
          </a:p>
        </p:txBody>
      </p:sp>
    </p:spTree>
    <p:extLst>
      <p:ext uri="{BB962C8B-B14F-4D97-AF65-F5344CB8AC3E}">
        <p14:creationId xmlns:p14="http://schemas.microsoft.com/office/powerpoint/2010/main" val="2024894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Group-Object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67267" y="1403557"/>
            <a:ext cx="11015133" cy="4558313"/>
          </a:xfrm>
        </p:spPr>
        <p:txBody>
          <a:bodyPr vert="horz" lIns="121920" tIns="60960" rIns="121920" bIns="60960" rtlCol="0" anchor="t">
            <a:noAutofit/>
          </a:bodyPr>
          <a:lstStyle/>
          <a:p>
            <a:r>
              <a:rPr lang="en-US" i="1" dirty="0">
                <a:solidFill>
                  <a:srgbClr val="AAAAAA"/>
                </a:solidFill>
                <a:latin typeface="Consolas" panose="020B0609020204030204" pitchFamily="49" charset="0"/>
              </a:rPr>
              <a:t># Return Database counts grouped by Owner.</a:t>
            </a:r>
            <a:br>
              <a:rPr lang="en-US" dirty="0">
                <a:solidFill>
                  <a:schemeClr val="tx1"/>
                </a:solidFill>
                <a:latin typeface="+mn-ea"/>
                <a:cs typeface="+mn-ea"/>
              </a:rPr>
            </a:br>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 </a:t>
            </a:r>
            <a:r>
              <a:rPr lang="en-US" b="1" dirty="0">
                <a:solidFill>
                  <a:srgbClr val="AA3731"/>
                </a:solidFill>
                <a:latin typeface="Consolas" panose="020B0609020204030204" pitchFamily="49" charset="0"/>
              </a:rPr>
              <a:t>Group-Object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Owner</a:t>
            </a:r>
          </a:p>
          <a:p>
            <a:endParaRPr lang="en-US" i="1" dirty="0">
              <a:solidFill>
                <a:srgbClr val="AAAAAA"/>
              </a:solidFill>
              <a:latin typeface="Consolas" panose="020B0609020204030204" pitchFamily="49" charset="0"/>
            </a:endParaRPr>
          </a:p>
          <a:p>
            <a:r>
              <a:rPr lang="en-US" i="1" dirty="0">
                <a:solidFill>
                  <a:srgbClr val="AAAAAA"/>
                </a:solidFill>
                <a:latin typeface="Consolas" panose="020B0609020204030204" pitchFamily="49" charset="0"/>
              </a:rPr>
              <a:t># Return database counts grouped by Compatibility Level.</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Get-DbaDatabase</a:t>
            </a:r>
            <a:r>
              <a:rPr lang="en-US" dirty="0">
                <a:solidFill>
                  <a:srgbClr val="333333"/>
                </a:solidFill>
                <a:latin typeface="Consolas" panose="020B0609020204030204" pitchFamily="49" charset="0"/>
              </a:rPr>
              <a:t> .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Group CompatibilityLevel</a:t>
            </a:r>
          </a:p>
          <a:p>
            <a:endParaRPr lang="en-US" dirty="0">
              <a:solidFill>
                <a:srgbClr val="333333"/>
              </a:solidFill>
              <a:latin typeface="Consolas" panose="020B0609020204030204" pitchFamily="49" charset="0"/>
            </a:endParaRPr>
          </a:p>
          <a:p>
            <a:r>
              <a:rPr lang="en-US" i="1" dirty="0">
                <a:solidFill>
                  <a:srgbClr val="AAAAAA"/>
                </a:solidFill>
                <a:latin typeface="Consolas" panose="020B0609020204030204" pitchFamily="49" charset="0"/>
              </a:rPr>
              <a:t>-- Group-Object is somewhat equivalent to</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select</a:t>
            </a:r>
            <a:r>
              <a:rPr lang="en-US" dirty="0">
                <a:solidFill>
                  <a:srgbClr val="333333"/>
                </a:solidFill>
                <a:latin typeface="Consolas" panose="020B0609020204030204" pitchFamily="49" charset="0"/>
              </a:rPr>
              <a:t> 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Name</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COUNT</a:t>
            </a:r>
            <a:r>
              <a:rPr lang="en-US" dirty="0">
                <a:solidFill>
                  <a:srgbClr val="333333"/>
                </a:solidFill>
                <a:latin typeface="Consolas" panose="020B0609020204030204" pitchFamily="49" charset="0"/>
              </a:rPr>
              <a:t>(col) </a:t>
            </a:r>
            <a:r>
              <a:rPr lang="en-US" dirty="0">
                <a:solidFill>
                  <a:srgbClr val="4B83CD"/>
                </a:solidFill>
                <a:latin typeface="Consolas" panose="020B0609020204030204" pitchFamily="49" charset="0"/>
              </a:rPr>
              <a:t>as</a:t>
            </a:r>
            <a:r>
              <a:rPr lang="en-US" dirty="0">
                <a:solidFill>
                  <a:srgbClr val="333333"/>
                </a:solidFill>
                <a:latin typeface="Consolas" panose="020B0609020204030204" pitchFamily="49" charset="0"/>
              </a:rPr>
              <a:t> Count, AllColumValuesAsXML</a:t>
            </a:r>
          </a:p>
          <a:p>
            <a:r>
              <a:rPr lang="en-US" dirty="0">
                <a:solidFill>
                  <a:srgbClr val="4B83CD"/>
                </a:solidFill>
                <a:latin typeface="Consolas" panose="020B0609020204030204" pitchFamily="49" charset="0"/>
              </a:rPr>
              <a:t>FROM</a:t>
            </a:r>
            <a:r>
              <a:rPr lang="en-US" dirty="0">
                <a:solidFill>
                  <a:srgbClr val="333333"/>
                </a:solidFill>
                <a:latin typeface="Consolas" panose="020B0609020204030204" pitchFamily="49" charset="0"/>
              </a:rPr>
              <a:t> tbl </a:t>
            </a:r>
          </a:p>
          <a:p>
            <a:r>
              <a:rPr lang="en-US" dirty="0">
                <a:solidFill>
                  <a:srgbClr val="4B83CD"/>
                </a:solidFill>
                <a:latin typeface="Consolas" panose="020B0609020204030204" pitchFamily="49" charset="0"/>
              </a:rPr>
              <a:t>group by</a:t>
            </a:r>
            <a:r>
              <a:rPr lang="en-US" dirty="0">
                <a:solidFill>
                  <a:srgbClr val="333333"/>
                </a:solidFill>
                <a:latin typeface="Consolas" panose="020B0609020204030204" pitchFamily="49" charset="0"/>
              </a:rPr>
              <a:t> col </a:t>
            </a:r>
          </a:p>
          <a:p>
            <a:r>
              <a:rPr lang="en-US" i="1" dirty="0">
                <a:solidFill>
                  <a:srgbClr val="AAAAAA"/>
                </a:solidFill>
                <a:latin typeface="Consolas" panose="020B0609020204030204" pitchFamily="49" charset="0"/>
              </a:rPr>
              <a:t>-- But works on objects</a:t>
            </a:r>
            <a:endParaRPr lang="en-US" dirty="0">
              <a:solidFill>
                <a:srgbClr val="333333"/>
              </a:solidFill>
              <a:latin typeface="Consolas" panose="020B0609020204030204" pitchFamily="49" charset="0"/>
            </a:endParaRP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476556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941AF01-C934-4F54-9D52-EF972FD539DC}"/>
              </a:ext>
            </a:extLst>
          </p:cNvPr>
          <p:cNvSpPr>
            <a:spLocks noGrp="1"/>
          </p:cNvSpPr>
          <p:nvPr>
            <p:ph type="title"/>
          </p:nvPr>
        </p:nvSpPr>
        <p:spPr/>
        <p:txBody>
          <a:bodyPr/>
          <a:lstStyle/>
          <a:p>
            <a:r>
              <a:rPr lang="en-US"/>
              <a:t>Sort-Object</a:t>
            </a:r>
            <a:endParaRPr lang="en-US" dirty="0"/>
          </a:p>
        </p:txBody>
      </p:sp>
      <p:sp>
        <p:nvSpPr>
          <p:cNvPr id="17" name="Content Placeholder 16">
            <a:extLst>
              <a:ext uri="{FF2B5EF4-FFF2-40B4-BE49-F238E27FC236}">
                <a16:creationId xmlns:a16="http://schemas.microsoft.com/office/drawing/2014/main" id="{58089ED6-EDE7-4062-95B2-BEDEB4B0F31C}"/>
              </a:ext>
            </a:extLst>
          </p:cNvPr>
          <p:cNvSpPr>
            <a:spLocks noGrp="1"/>
          </p:cNvSpPr>
          <p:nvPr>
            <p:ph sz="quarter" idx="13"/>
          </p:nvPr>
        </p:nvSpPr>
        <p:spPr>
          <a:xfrm>
            <a:off x="567267" y="1437900"/>
            <a:ext cx="11015133" cy="4558313"/>
          </a:xfrm>
        </p:spPr>
        <p:txBody>
          <a:bodyPr/>
          <a:lstStyle/>
          <a:p>
            <a:r>
              <a:rPr lang="en-US" i="1" dirty="0">
                <a:solidFill>
                  <a:srgbClr val="AAAAAA"/>
                </a:solidFill>
                <a:latin typeface="Consolas" panose="020B0609020204030204" pitchFamily="49" charset="0"/>
              </a:rPr>
              <a:t># Default sorting of jobs, pretty meh</a:t>
            </a: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Get most recent ran jobs first</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Property LastRunDate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Descending</a:t>
            </a:r>
          </a:p>
          <a:p>
            <a:br>
              <a:rPr lang="en-US" dirty="0">
                <a:solidFill>
                  <a:srgbClr val="333333"/>
                </a:solidFill>
                <a:latin typeface="Consolas" panose="020B0609020204030204" pitchFamily="49" charset="0"/>
              </a:rPr>
            </a:br>
            <a:r>
              <a:rPr lang="en-US" i="1" dirty="0">
                <a:solidFill>
                  <a:srgbClr val="AAAAAA"/>
                </a:solidFill>
                <a:latin typeface="Consolas" panose="020B0609020204030204" pitchFamily="49" charset="0"/>
              </a:rPr>
              <a:t># Guess what this will do?</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Get-DbaAgentJob .</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Sort</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Object OwnerLoginName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Unique</a:t>
            </a:r>
          </a:p>
          <a:p>
            <a:endParaRPr lang="en-US" dirty="0">
              <a:solidFill>
                <a:srgbClr val="333333"/>
              </a:solidFill>
              <a:latin typeface="Consolas" panose="020B0609020204030204" pitchFamily="49" charset="0"/>
            </a:endParaRPr>
          </a:p>
          <a:p>
            <a:endParaRPr lang="en-US" dirty="0"/>
          </a:p>
        </p:txBody>
      </p:sp>
    </p:spTree>
    <p:extLst>
      <p:ext uri="{BB962C8B-B14F-4D97-AF65-F5344CB8AC3E}">
        <p14:creationId xmlns:p14="http://schemas.microsoft.com/office/powerpoint/2010/main" val="2129711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Finish line: 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567267" y="1456173"/>
            <a:ext cx="11015133" cy="4491905"/>
          </a:xfrm>
        </p:spPr>
        <p:txBody>
          <a:bodyPr/>
          <a:lstStyle/>
          <a:p>
            <a:pPr marL="380990" indent="-380990">
              <a:buFont typeface="Arial" panose="020B0604020202020204" pitchFamily="34" charset="0"/>
              <a:buChar char="•"/>
            </a:pPr>
            <a:r>
              <a:rPr lang="en-US" sz="3200" dirty="0"/>
              <a:t>Properties may be truncated</a:t>
            </a:r>
          </a:p>
          <a:p>
            <a:pPr marL="380990" indent="-380990">
              <a:buFont typeface="Arial" panose="020B0604020202020204" pitchFamily="34" charset="0"/>
              <a:buChar char="•"/>
            </a:pPr>
            <a:r>
              <a:rPr lang="en-US" sz="3200" dirty="0"/>
              <a:t>Properties re-arranged from your expectations</a:t>
            </a:r>
          </a:p>
          <a:p>
            <a:pPr marL="380990" indent="-380990">
              <a:buFont typeface="Arial" panose="020B0604020202020204" pitchFamily="34" charset="0"/>
              <a:buChar char="•"/>
            </a:pPr>
            <a:r>
              <a:rPr lang="en-US" sz="3200" dirty="0"/>
              <a:t>Total count of properties displayed change</a:t>
            </a:r>
          </a:p>
          <a:p>
            <a:pPr marL="380990" indent="-380990">
              <a:buFont typeface="Arial" panose="020B0604020202020204" pitchFamily="34" charset="0"/>
              <a:buChar char="•"/>
            </a:pPr>
            <a:r>
              <a:rPr lang="en-US" sz="3200" dirty="0"/>
              <a:t>Output you expect missing</a:t>
            </a:r>
          </a:p>
          <a:p>
            <a:pPr marL="380990" indent="-380990">
              <a:buFont typeface="Arial" panose="020B0604020202020204" pitchFamily="34" charset="0"/>
              <a:buChar char="•"/>
            </a:pPr>
            <a:r>
              <a:rPr lang="en-US" sz="3200" dirty="0"/>
              <a:t>Output in an unexpected order</a:t>
            </a:r>
          </a:p>
          <a:p>
            <a:pPr marL="380990" indent="-380990">
              <a:buFont typeface="Arial" panose="020B0604020202020204" pitchFamily="34" charset="0"/>
              <a:buChar char="•"/>
            </a:pPr>
            <a:r>
              <a:rPr lang="en-US" sz="3200" dirty="0"/>
              <a:t>Output mixed with other colors, warnings, errors, debug messages, etc.</a:t>
            </a:r>
          </a:p>
          <a:p>
            <a:pPr marL="380990" indent="-380990">
              <a:buFont typeface="Arial" panose="020B0604020202020204" pitchFamily="34" charset="0"/>
              <a:buChar char="•"/>
            </a:pPr>
            <a:endParaRPr lang="en-US" sz="3200"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solidFill>
                <a:srgbClr val="333333"/>
              </a:solidFill>
              <a:latin typeface="Consolas" panose="020B0609020204030204" pitchFamily="49" charset="0"/>
            </a:endParaRP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p:txBody>
      </p:sp>
    </p:spTree>
    <p:extLst>
      <p:ext uri="{BB962C8B-B14F-4D97-AF65-F5344CB8AC3E}">
        <p14:creationId xmlns:p14="http://schemas.microsoft.com/office/powerpoint/2010/main" val="82700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04F-C5CE-45C7-9D52-403AC8599696}"/>
              </a:ext>
            </a:extLst>
          </p:cNvPr>
          <p:cNvSpPr>
            <a:spLocks noGrp="1"/>
          </p:cNvSpPr>
          <p:nvPr>
            <p:ph type="title"/>
          </p:nvPr>
        </p:nvSpPr>
        <p:spPr/>
        <p:txBody>
          <a:bodyPr/>
          <a:lstStyle/>
          <a:p>
            <a:r>
              <a:rPr lang="en-US" dirty="0"/>
              <a:t>Console behaviors</a:t>
            </a:r>
          </a:p>
        </p:txBody>
      </p:sp>
      <p:sp>
        <p:nvSpPr>
          <p:cNvPr id="6" name="Content Placeholder 5">
            <a:extLst>
              <a:ext uri="{FF2B5EF4-FFF2-40B4-BE49-F238E27FC236}">
                <a16:creationId xmlns:a16="http://schemas.microsoft.com/office/drawing/2014/main" id="{F09930D4-0804-4513-8526-1C61B902B495}"/>
              </a:ext>
            </a:extLst>
          </p:cNvPr>
          <p:cNvSpPr>
            <a:spLocks noGrp="1"/>
          </p:cNvSpPr>
          <p:nvPr>
            <p:ph sz="quarter" idx="13"/>
          </p:nvPr>
        </p:nvSpPr>
        <p:spPr>
          <a:xfrm>
            <a:off x="567267" y="1610718"/>
            <a:ext cx="11015133" cy="4491905"/>
          </a:xfrm>
        </p:spPr>
        <p:txBody>
          <a:bodyPr/>
          <a:lstStyle/>
          <a:p>
            <a:pPr marL="380990" indent="-380990">
              <a:buFont typeface="Arial" panose="020B0604020202020204" pitchFamily="34" charset="0"/>
              <a:buChar char="•"/>
            </a:pPr>
            <a:r>
              <a:rPr lang="en-US" sz="3200" dirty="0"/>
              <a:t>Streams – Host, Output, Verbose, Error, Warning…</a:t>
            </a:r>
          </a:p>
          <a:p>
            <a:pPr marL="380990" indent="-380990">
              <a:buFont typeface="Arial" panose="020B0604020202020204" pitchFamily="34" charset="0"/>
              <a:buChar char="•"/>
            </a:pPr>
            <a:r>
              <a:rPr lang="en-US" sz="3200" dirty="0"/>
              <a:t>Console Host</a:t>
            </a:r>
          </a:p>
          <a:p>
            <a:pPr marL="380990" indent="-380990">
              <a:buFont typeface="Arial" panose="020B0604020202020204" pitchFamily="34" charset="0"/>
              <a:buChar char="•"/>
            </a:pPr>
            <a:r>
              <a:rPr lang="en-US" sz="3200" dirty="0"/>
              <a:t>Console Size</a:t>
            </a:r>
          </a:p>
          <a:p>
            <a:pPr marL="380990" indent="-380990">
              <a:buFont typeface="Arial" panose="020B0604020202020204" pitchFamily="34" charset="0"/>
              <a:buChar char="•"/>
            </a:pPr>
            <a:r>
              <a:rPr lang="en-US" sz="3200"/>
              <a:t>Object </a:t>
            </a:r>
            <a:r>
              <a:rPr lang="en-US" sz="3200" dirty="0"/>
              <a:t>Properties Projected</a:t>
            </a:r>
          </a:p>
          <a:p>
            <a:pPr marL="380990" indent="-380990">
              <a:buFont typeface="Arial" panose="020B0604020202020204" pitchFamily="34" charset="0"/>
              <a:buChar char="•"/>
            </a:pPr>
            <a:r>
              <a:rPr lang="en-US" sz="3200" dirty="0"/>
              <a:t>PowerShell Version</a:t>
            </a:r>
          </a:p>
          <a:p>
            <a:pPr marL="380990" indent="-380990">
              <a:buFont typeface="Arial" panose="020B0604020202020204" pitchFamily="34" charset="0"/>
              <a:buChar char="•"/>
            </a:pPr>
            <a:r>
              <a:rPr lang="en-US" sz="3200" dirty="0"/>
              <a:t>*.format.ps1xml </a:t>
            </a:r>
          </a:p>
          <a:p>
            <a:pPr marL="380990" indent="-380990">
              <a:buFont typeface="Arial" panose="020B0604020202020204" pitchFamily="34" charset="0"/>
              <a:buChar char="•"/>
            </a:pPr>
            <a:endParaRPr lang="en-US" sz="3200" dirty="0"/>
          </a:p>
          <a:p>
            <a:pPr marL="380990" indent="-380990">
              <a:buFont typeface="Arial" panose="020B0604020202020204" pitchFamily="34" charset="0"/>
              <a:buChar char="•"/>
            </a:pPr>
            <a:endParaRPr lang="en-US" sz="3200"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solidFill>
                <a:srgbClr val="333333"/>
              </a:solidFill>
              <a:latin typeface="Consolas" panose="020B0609020204030204" pitchFamily="49" charset="0"/>
            </a:endParaRP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p:txBody>
      </p:sp>
    </p:spTree>
    <p:extLst>
      <p:ext uri="{BB962C8B-B14F-4D97-AF65-F5344CB8AC3E}">
        <p14:creationId xmlns:p14="http://schemas.microsoft.com/office/powerpoint/2010/main" val="74121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Forcing output</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567267" y="1326136"/>
            <a:ext cx="11015133" cy="4099080"/>
          </a:xfrm>
        </p:spPr>
        <p:txBody>
          <a:bodyPr vert="horz" lIns="121920" tIns="60960" rIns="121920" bIns="60960" rtlCol="0" anchor="t">
            <a:noAutofit/>
          </a:bodyPr>
          <a:lstStyle/>
          <a:p>
            <a:r>
              <a:rPr lang="en-US" dirty="0"/>
              <a:t># When you write:</a:t>
            </a:r>
            <a:endParaRPr lang="en-US" dirty="0">
              <a:solidFill>
                <a:srgbClr val="4B83CD"/>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p>
          <a:p>
            <a:endParaRPr lang="en-US" dirty="0"/>
          </a:p>
          <a:p>
            <a:r>
              <a:rPr lang="en-US" dirty="0"/>
              <a:t># It’s really more like:</a:t>
            </a: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448C27"/>
                </a:solidFill>
                <a:latin typeface="Consolas" panose="020B0609020204030204" pitchFamily="49" charset="0"/>
              </a:rPr>
              <a:t>"A simple sentence."</a:t>
            </a:r>
            <a:endParaRPr lang="en-US" dirty="0">
              <a:solidFill>
                <a:srgbClr val="333333"/>
              </a:solidFill>
              <a:latin typeface="Consolas" panose="020B0609020204030204" pitchFamily="49" charset="0"/>
            </a:endParaRPr>
          </a:p>
          <a:p>
            <a:r>
              <a:rPr lang="en-US" b="1" dirty="0">
                <a:solidFill>
                  <a:srgbClr val="AA3731"/>
                </a:solidFill>
                <a:latin typeface="Consolas" panose="020B0609020204030204" pitchFamily="49" charset="0"/>
              </a:rPr>
              <a:t>Write-Output</a:t>
            </a:r>
            <a:r>
              <a:rPr lang="en-US" dirty="0">
                <a:solidFill>
                  <a:srgbClr val="333333"/>
                </a:solidFill>
                <a:latin typeface="Consolas" panose="020B0609020204030204" pitchFamily="49" charset="0"/>
              </a:rPr>
              <a:t> </a:t>
            </a:r>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Output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Out-Default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b="1" dirty="0">
                <a:solidFill>
                  <a:srgbClr val="AA3731"/>
                </a:solidFill>
                <a:latin typeface="Consolas" panose="020B0609020204030204" pitchFamily="49" charset="0"/>
              </a:rPr>
              <a:t>Out-Host</a:t>
            </a:r>
          </a:p>
          <a:p>
            <a:endParaRPr lang="en-US" b="1" dirty="0">
              <a:solidFill>
                <a:srgbClr val="AA3731"/>
              </a:solidFill>
              <a:latin typeface="Consolas" panose="020B0609020204030204" pitchFamily="49" charset="0"/>
            </a:endParaRPr>
          </a:p>
          <a:p>
            <a:r>
              <a:rPr lang="en-US" i="1" dirty="0">
                <a:solidFill>
                  <a:srgbClr val="AAAAAA"/>
                </a:solidFill>
                <a:latin typeface="Consolas" panose="020B0609020204030204" pitchFamily="49" charset="0"/>
              </a:rPr>
              <a:t># When you are not interested in any junk.</a:t>
            </a:r>
            <a:endParaRPr lang="en-US" dirty="0">
              <a:solidFill>
                <a:srgbClr val="333333"/>
              </a:solidFill>
              <a:latin typeface="Consolas" panose="020B0609020204030204" pitchFamily="49" charset="0"/>
            </a:endParaRPr>
          </a:p>
          <a:p>
            <a:r>
              <a:rPr lang="en-US" dirty="0">
                <a:solidFill>
                  <a:srgbClr val="4B83CD"/>
                </a:solidFill>
                <a:latin typeface="Consolas" panose="020B0609020204030204" pitchFamily="49" charset="0"/>
              </a:rPr>
              <a:t>$</a:t>
            </a:r>
            <a:r>
              <a:rPr lang="en-US" dirty="0">
                <a:solidFill>
                  <a:srgbClr val="7A3E9D"/>
                </a:solidFill>
                <a:latin typeface="Consolas" panose="020B0609020204030204" pitchFamily="49" charset="0"/>
              </a:rPr>
              <a:t>Error[0]</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select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 Format-List </a:t>
            </a:r>
            <a:r>
              <a:rPr lang="en-US" dirty="0">
                <a:solidFill>
                  <a:srgbClr val="777777"/>
                </a:solidFill>
                <a:latin typeface="Consolas" panose="020B0609020204030204" pitchFamily="49" charset="0"/>
              </a:rPr>
              <a:t>-</a:t>
            </a:r>
            <a:r>
              <a:rPr lang="en-US" dirty="0">
                <a:solidFill>
                  <a:srgbClr val="333333"/>
                </a:solidFill>
                <a:latin typeface="Consolas" panose="020B0609020204030204" pitchFamily="49" charset="0"/>
              </a:rPr>
              <a:t>Force</a:t>
            </a:r>
          </a:p>
          <a:p>
            <a:endParaRPr lang="en-US" dirty="0"/>
          </a:p>
        </p:txBody>
      </p:sp>
    </p:spTree>
    <p:extLst>
      <p:ext uri="{BB962C8B-B14F-4D97-AF65-F5344CB8AC3E}">
        <p14:creationId xmlns:p14="http://schemas.microsoft.com/office/powerpoint/2010/main" val="250561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6075" b="26315"/>
          <a:stretch/>
        </p:blipFill>
        <p:spPr>
          <a:xfrm>
            <a:off x="480001" y="514352"/>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ormAutofit lnSpcReduction="10000"/>
          </a:bodyPr>
          <a:lstStyle/>
          <a:p>
            <a:r>
              <a:rPr lang="en-US" dirty="0"/>
              <a:t>/</a:t>
            </a:r>
            <a:r>
              <a:rPr lang="en-US" dirty="0" err="1"/>
              <a:t>robsewellsqldba</a:t>
            </a:r>
            <a:endParaRPr lang="en-US" dirty="0"/>
          </a:p>
          <a:p>
            <a:r>
              <a:rPr lang="en-US"/>
              <a:t>@sqldbawithbeard</a:t>
            </a:r>
            <a:endParaRPr lang="en-US" dirty="0"/>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7505974" y="3667942"/>
            <a:ext cx="4686025" cy="2409140"/>
          </a:xfrm>
        </p:spPr>
        <p:txBody>
          <a:bodyPr/>
          <a:lstStyle/>
          <a:p>
            <a:r>
              <a:rPr lang="en-US" dirty="0" err="1"/>
              <a:t>beard.media</a:t>
            </a:r>
            <a:r>
              <a:rPr lang="en-US" dirty="0"/>
              <a:t>/book</a:t>
            </a:r>
            <a:br>
              <a:rPr lang="en-US" dirty="0"/>
            </a:br>
            <a:r>
              <a:rPr lang="en-US" dirty="0"/>
              <a:t>dbachecks</a:t>
            </a:r>
            <a:br>
              <a:rPr lang="en-US" dirty="0"/>
            </a:br>
            <a:r>
              <a:rPr lang="en-US"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Bearded </a:t>
            </a:r>
            <a:br>
              <a:rPr lang="en-US" dirty="0"/>
            </a:br>
            <a:r>
              <a:rPr lang="en-US" dirty="0"/>
              <a:t>Consultant, Automator, </a:t>
            </a:r>
          </a:p>
          <a:p>
            <a:r>
              <a:rPr lang="en-US" dirty="0"/>
              <a:t>Trainer</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619618" y="5368990"/>
            <a:ext cx="306133" cy="306133"/>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sz="2400"/>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619615" y="4844440"/>
            <a:ext cx="306133" cy="306133"/>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sz="2400"/>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7"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49FB-0B66-431D-A20C-3204F20EB7A8}"/>
              </a:ext>
            </a:extLst>
          </p:cNvPr>
          <p:cNvSpPr>
            <a:spLocks noGrp="1"/>
          </p:cNvSpPr>
          <p:nvPr>
            <p:ph type="title"/>
          </p:nvPr>
        </p:nvSpPr>
        <p:spPr/>
        <p:txBody>
          <a:bodyPr/>
          <a:lstStyle/>
          <a:p>
            <a:r>
              <a:rPr lang="en-US" dirty="0"/>
              <a:t>Bonus: SQL Variables in PowerShell</a:t>
            </a:r>
          </a:p>
        </p:txBody>
      </p:sp>
      <p:sp>
        <p:nvSpPr>
          <p:cNvPr id="6" name="Content Placeholder 5">
            <a:extLst>
              <a:ext uri="{FF2B5EF4-FFF2-40B4-BE49-F238E27FC236}">
                <a16:creationId xmlns:a16="http://schemas.microsoft.com/office/drawing/2014/main" id="{FAD40D09-1C7C-4DFD-819F-C12DA722D3F4}"/>
              </a:ext>
            </a:extLst>
          </p:cNvPr>
          <p:cNvSpPr>
            <a:spLocks noGrp="1"/>
          </p:cNvSpPr>
          <p:nvPr>
            <p:ph sz="quarter" idx="13"/>
          </p:nvPr>
        </p:nvSpPr>
        <p:spPr>
          <a:xfrm>
            <a:off x="609600" y="2062258"/>
            <a:ext cx="11015133" cy="1848385"/>
          </a:xfrm>
        </p:spPr>
        <p:txBody>
          <a:bodyPr vert="horz" lIns="121920" tIns="60960" rIns="121920" bIns="60960" rtlCol="0" anchor="t">
            <a:noAutofit/>
          </a:bodyPr>
          <a:lstStyle/>
          <a:p>
            <a:r>
              <a:rPr lang="en-US" dirty="0">
                <a:solidFill>
                  <a:srgbClr val="8B0000"/>
                </a:solidFill>
                <a:latin typeface="Consolas" panose="020B0609020204030204" pitchFamily="49" charset="0"/>
              </a:rPr>
              <a:t>$</a:t>
            </a:r>
            <a:r>
              <a:rPr lang="en-US" dirty="0" err="1">
                <a:solidFill>
                  <a:srgbClr val="8B0000"/>
                </a:solidFill>
                <a:latin typeface="Consolas" panose="020B0609020204030204" pitchFamily="49" charset="0"/>
              </a:rPr>
              <a:t>sql</a:t>
            </a:r>
            <a:r>
              <a:rPr lang="en-US" dirty="0">
                <a:solidFill>
                  <a:srgbClr val="000000"/>
                </a:solidFill>
                <a:latin typeface="Consolas" panose="020B0609020204030204" pitchFamily="49" charset="0"/>
              </a:rPr>
              <a:t> </a:t>
            </a:r>
            <a:r>
              <a:rPr lang="en-US" dirty="0">
                <a:solidFill>
                  <a:srgbClr val="00008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"SELECT  SERVERPROPERTY('</a:t>
            </a:r>
            <a:r>
              <a:rPr lang="en-US" dirty="0" err="1">
                <a:solidFill>
                  <a:srgbClr val="FF0000"/>
                </a:solidFill>
                <a:latin typeface="Consolas" panose="020B0609020204030204" pitchFamily="49" charset="0"/>
              </a:rPr>
              <a:t>MachineName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ComputerName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ISNULL(SERVERPROPERTY('InstanceName'), 'MSSQLSERVER') AS</a:t>
            </a:r>
          </a:p>
          <a:p>
            <a:r>
              <a:rPr lang="en-US" dirty="0">
                <a:solidFill>
                  <a:srgbClr val="FF0000"/>
                </a:solidFill>
                <a:latin typeface="Consolas" panose="020B0609020204030204" pitchFamily="49" charset="0"/>
              </a:rPr>
              <a:t>        InstanceName, SERVERPROPERTY('</a:t>
            </a:r>
            <a:r>
              <a:rPr lang="en-US" dirty="0" err="1">
                <a:solidFill>
                  <a:srgbClr val="FF0000"/>
                </a:solidFill>
                <a:latin typeface="Consolas" panose="020B0609020204030204" pitchFamily="49" charset="0"/>
              </a:rPr>
              <a:t>ServerName</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SqlInstance</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t.session_id</a:t>
            </a:r>
            <a:r>
              <a:rPr lang="en-US" dirty="0">
                <a:solidFill>
                  <a:srgbClr val="FF0000"/>
                </a:solidFill>
                <a:latin typeface="Consolas" panose="020B0609020204030204" pitchFamily="49" charset="0"/>
              </a:rPr>
              <a:t> AS </a:t>
            </a:r>
            <a:r>
              <a:rPr lang="en-US" dirty="0" err="1">
                <a:solidFill>
                  <a:srgbClr val="FF0000"/>
                </a:solidFill>
                <a:latin typeface="Consolas" panose="020B0609020204030204" pitchFamily="49" charset="0"/>
              </a:rPr>
              <a:t>Spid</a:t>
            </a:r>
            <a:r>
              <a:rPr lang="en-US" dirty="0">
                <a:solidFill>
                  <a:srgbClr val="FF0000"/>
                </a:solidFill>
                <a:latin typeface="Consolas" panose="020B0609020204030204" pitchFamily="49" charset="0"/>
              </a:rPr>
              <a:t> from </a:t>
            </a:r>
            <a:r>
              <a:rPr lang="en-US" dirty="0">
                <a:solidFill>
                  <a:srgbClr val="8B0000"/>
                </a:solidFill>
                <a:latin typeface="Consolas" panose="020B0609020204030204" pitchFamily="49" charset="0"/>
              </a:rPr>
              <a:t>$table</a:t>
            </a:r>
            <a:r>
              <a:rPr lang="en-US" dirty="0">
                <a:solidFill>
                  <a:srgbClr val="FF0000"/>
                </a:solidFill>
                <a:latin typeface="Consolas" panose="020B0609020204030204" pitchFamily="49" charset="0"/>
              </a:rPr>
              <a:t> </a:t>
            </a:r>
            <a:r>
              <a:rPr lang="en-US" dirty="0">
                <a:solidFill>
                  <a:srgbClr val="8B0000"/>
                </a:solidFill>
                <a:latin typeface="Consolas" panose="020B0609020204030204" pitchFamily="49" charset="0"/>
              </a:rPr>
              <a:t>$where</a:t>
            </a:r>
            <a:r>
              <a:rPr lang="en-US" dirty="0">
                <a:solidFill>
                  <a:srgbClr val="FF0000"/>
                </a:solidFill>
                <a:latin typeface="Consolas" panose="020B0609020204030204" pitchFamily="49" charset="0"/>
              </a:rPr>
              <a:t>"</a:t>
            </a:r>
            <a:endParaRPr lang="en-US" dirty="0"/>
          </a:p>
        </p:txBody>
      </p:sp>
    </p:spTree>
    <p:extLst>
      <p:ext uri="{BB962C8B-B14F-4D97-AF65-F5344CB8AC3E}">
        <p14:creationId xmlns:p14="http://schemas.microsoft.com/office/powerpoint/2010/main" val="680108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12500" y="1778001"/>
            <a:ext cx="5927545" cy="2401121"/>
          </a:xfrm>
        </p:spPr>
        <p:txBody>
          <a:bodyPr/>
          <a:lstStyle/>
          <a:p>
            <a:pPr>
              <a:lnSpc>
                <a:spcPct val="100000"/>
              </a:lnSpc>
            </a:pPr>
            <a:r>
              <a:rPr lang="en-US" dirty="0"/>
              <a:t>PowerShell vs. T-SQL</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956235" y="4125945"/>
            <a:ext cx="6483811" cy="604977"/>
          </a:xfrm>
        </p:spPr>
        <p:txBody>
          <a:bodyPr/>
          <a:lstStyle/>
          <a:p>
            <a:r>
              <a:rPr lang="en-US" dirty="0"/>
              <a:t>Know when to say when</a:t>
            </a:r>
          </a:p>
        </p:txBody>
      </p:sp>
    </p:spTree>
    <p:extLst>
      <p:ext uri="{BB962C8B-B14F-4D97-AF65-F5344CB8AC3E}">
        <p14:creationId xmlns:p14="http://schemas.microsoft.com/office/powerpoint/2010/main" val="406303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311280"/>
            <a:ext cx="10989733" cy="4868392"/>
          </a:xfrm>
        </p:spPr>
        <p:txBody>
          <a:bodyPr/>
          <a:lstStyle/>
          <a:p>
            <a:pPr>
              <a:lnSpc>
                <a:spcPct val="150000"/>
              </a:lnSpc>
            </a:pPr>
            <a:r>
              <a:rPr lang="en-US" dirty="0"/>
              <a:t>Many instances </a:t>
            </a:r>
          </a:p>
          <a:p>
            <a:pPr>
              <a:lnSpc>
                <a:spcPct val="150000"/>
              </a:lnSpc>
            </a:pPr>
            <a:r>
              <a:rPr lang="en-US" dirty="0"/>
              <a:t>… or just one ;)</a:t>
            </a:r>
          </a:p>
          <a:p>
            <a:pPr lvl="3">
              <a:lnSpc>
                <a:spcPct val="150000"/>
              </a:lnSpc>
            </a:pPr>
            <a:r>
              <a:rPr lang="en-US" sz="2133" dirty="0"/>
              <a:t>Multiple databases</a:t>
            </a:r>
          </a:p>
          <a:p>
            <a:pPr lvl="3">
              <a:lnSpc>
                <a:spcPct val="150000"/>
              </a:lnSpc>
            </a:pPr>
            <a:r>
              <a:rPr lang="en-US" sz="2133" dirty="0"/>
              <a:t>Multiple tables</a:t>
            </a:r>
          </a:p>
          <a:p>
            <a:pPr lvl="3">
              <a:lnSpc>
                <a:spcPct val="150000"/>
              </a:lnSpc>
            </a:pPr>
            <a:r>
              <a:rPr lang="en-US" sz="2133" dirty="0"/>
              <a:t>Multiple logins</a:t>
            </a:r>
          </a:p>
          <a:p>
            <a:pPr lvl="3">
              <a:lnSpc>
                <a:spcPct val="150000"/>
              </a:lnSpc>
            </a:pPr>
            <a:r>
              <a:rPr lang="en-US" sz="2133" dirty="0"/>
              <a:t>Multiple jobs</a:t>
            </a:r>
          </a:p>
          <a:p>
            <a:pPr lvl="3">
              <a:lnSpc>
                <a:spcPct val="150000"/>
              </a:lnSpc>
            </a:pPr>
            <a:r>
              <a:rPr lang="en-US" sz="2133" dirty="0"/>
              <a:t>Multiple everything</a:t>
            </a:r>
          </a:p>
          <a:p>
            <a:pPr>
              <a:lnSpc>
                <a:spcPct val="150000"/>
              </a:lnSpc>
            </a:pPr>
            <a:r>
              <a:rPr lang="en-US" dirty="0"/>
              <a:t>Instead of </a:t>
            </a:r>
            <a:r>
              <a:rPr lang="en-US" dirty="0" err="1"/>
              <a:t>sp_MSforeachdb</a:t>
            </a:r>
            <a:r>
              <a:rPr lang="en-US" dirty="0"/>
              <a:t> or </a:t>
            </a:r>
            <a:r>
              <a:rPr lang="en-US" dirty="0" err="1"/>
              <a:t>sp_MSforeachtable</a:t>
            </a:r>
            <a:endParaRPr lang="en-US" dirty="0"/>
          </a:p>
          <a:p>
            <a:pPr lvl="3">
              <a:lnSpc>
                <a:spcPct val="150000"/>
              </a:lnSpc>
            </a:pPr>
            <a:endParaRPr lang="en-US" dirty="0"/>
          </a:p>
          <a:p>
            <a:pPr lvl="3">
              <a:lnSpc>
                <a:spcPct val="150000"/>
              </a:lnSpc>
            </a:pPr>
            <a:endParaRPr lang="en-US" sz="3200" dirty="0"/>
          </a:p>
        </p:txBody>
      </p:sp>
      <p:sp>
        <p:nvSpPr>
          <p:cNvPr id="2" name="Title 1"/>
          <p:cNvSpPr>
            <a:spLocks noGrp="1"/>
          </p:cNvSpPr>
          <p:nvPr>
            <p:ph type="title"/>
          </p:nvPr>
        </p:nvSpPr>
        <p:spPr/>
        <p:txBody>
          <a:bodyPr/>
          <a:lstStyle/>
          <a:p>
            <a:r>
              <a:rPr lang="en-US" dirty="0"/>
              <a:t>When to use PowerShell </a:t>
            </a:r>
          </a:p>
        </p:txBody>
      </p:sp>
    </p:spTree>
    <p:extLst>
      <p:ext uri="{BB962C8B-B14F-4D97-AF65-F5344CB8AC3E}">
        <p14:creationId xmlns:p14="http://schemas.microsoft.com/office/powerpoint/2010/main" val="41784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0989733" cy="4868392"/>
          </a:xfrm>
        </p:spPr>
        <p:txBody>
          <a:bodyPr/>
          <a:lstStyle/>
          <a:p>
            <a:pPr>
              <a:lnSpc>
                <a:spcPct val="150000"/>
              </a:lnSpc>
            </a:pPr>
            <a:r>
              <a:rPr lang="en-US" sz="2133" dirty="0"/>
              <a:t>Developing for different SQL Server versions</a:t>
            </a:r>
          </a:p>
          <a:p>
            <a:pPr lvl="2">
              <a:lnSpc>
                <a:spcPct val="150000"/>
              </a:lnSpc>
            </a:pPr>
            <a:r>
              <a:rPr lang="en-US" sz="2133" dirty="0"/>
              <a:t>No need to know underlying tables between versions</a:t>
            </a:r>
          </a:p>
          <a:p>
            <a:pPr>
              <a:lnSpc>
                <a:spcPct val="150000"/>
              </a:lnSpc>
            </a:pPr>
            <a:r>
              <a:rPr lang="en-US" sz="2133" dirty="0"/>
              <a:t>Performing tasks in SQL Server Configuration Manager</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SQL Server</a:t>
            </a:r>
          </a:p>
        </p:txBody>
      </p:sp>
      <p:pic>
        <p:nvPicPr>
          <p:cNvPr id="5" name="Picture 4">
            <a:extLst>
              <a:ext uri="{FF2B5EF4-FFF2-40B4-BE49-F238E27FC236}">
                <a16:creationId xmlns:a16="http://schemas.microsoft.com/office/drawing/2014/main" id="{0F3086C1-A871-4343-B596-AB2C78B64201}"/>
              </a:ext>
            </a:extLst>
          </p:cNvPr>
          <p:cNvPicPr>
            <a:picLocks noChangeAspect="1"/>
          </p:cNvPicPr>
          <p:nvPr/>
        </p:nvPicPr>
        <p:blipFill>
          <a:blip r:embed="rId3"/>
          <a:stretch>
            <a:fillRect/>
          </a:stretch>
        </p:blipFill>
        <p:spPr>
          <a:xfrm>
            <a:off x="3774639" y="3132206"/>
            <a:ext cx="4625789" cy="3325092"/>
          </a:xfrm>
          <a:prstGeom prst="rect">
            <a:avLst/>
          </a:prstGeom>
        </p:spPr>
      </p:pic>
    </p:spTree>
    <p:extLst>
      <p:ext uri="{BB962C8B-B14F-4D97-AF65-F5344CB8AC3E}">
        <p14:creationId xmlns:p14="http://schemas.microsoft.com/office/powerpoint/2010/main" val="39333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4"/>
            <a:ext cx="10989733" cy="4736911"/>
          </a:xfrm>
        </p:spPr>
        <p:txBody>
          <a:bodyPr/>
          <a:lstStyle/>
          <a:p>
            <a:pPr>
              <a:lnSpc>
                <a:spcPct val="150000"/>
              </a:lnSpc>
            </a:pPr>
            <a:r>
              <a:rPr lang="en-US" dirty="0"/>
              <a:t>Performing related Windows administrative tasks</a:t>
            </a:r>
          </a:p>
          <a:p>
            <a:pPr lvl="2">
              <a:lnSpc>
                <a:spcPct val="150000"/>
              </a:lnSpc>
            </a:pPr>
            <a:r>
              <a:rPr lang="en-US" sz="2133" dirty="0"/>
              <a:t>Certificate Management</a:t>
            </a:r>
          </a:p>
          <a:p>
            <a:pPr lvl="2">
              <a:lnSpc>
                <a:spcPct val="150000"/>
              </a:lnSpc>
            </a:pPr>
            <a:r>
              <a:rPr lang="en-US" sz="2133" dirty="0"/>
              <a:t>Registry access</a:t>
            </a:r>
          </a:p>
          <a:p>
            <a:pPr lvl="2">
              <a:lnSpc>
                <a:spcPct val="150000"/>
              </a:lnSpc>
            </a:pPr>
            <a:r>
              <a:rPr lang="en-US" sz="2133" dirty="0"/>
              <a:t>Active Directory</a:t>
            </a:r>
          </a:p>
          <a:p>
            <a:pPr lvl="3">
              <a:lnSpc>
                <a:spcPct val="150000"/>
              </a:lnSpc>
            </a:pPr>
            <a:r>
              <a:rPr lang="en-US" sz="2133" dirty="0"/>
              <a:t>Service Principal Names (SPNs)</a:t>
            </a:r>
          </a:p>
          <a:p>
            <a:pPr lvl="2">
              <a:lnSpc>
                <a:spcPct val="150000"/>
              </a:lnSpc>
            </a:pPr>
            <a:r>
              <a:rPr lang="en-US" sz="2133" dirty="0"/>
              <a:t>Event Viewer</a:t>
            </a:r>
          </a:p>
          <a:p>
            <a:pPr lvl="2">
              <a:lnSpc>
                <a:spcPct val="150000"/>
              </a:lnSpc>
            </a:pPr>
            <a:r>
              <a:rPr lang="en-US" sz="2133" dirty="0"/>
              <a:t>Power Plans</a:t>
            </a:r>
          </a:p>
          <a:p>
            <a:pPr lvl="2">
              <a:lnSpc>
                <a:spcPct val="150000"/>
              </a:lnSpc>
            </a:pPr>
            <a:r>
              <a:rPr lang="en-US" sz="2133" dirty="0"/>
              <a:t>Filesystem</a:t>
            </a:r>
          </a:p>
        </p:txBody>
      </p:sp>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Windows</a:t>
            </a:r>
          </a:p>
        </p:txBody>
      </p:sp>
      <p:pic>
        <p:nvPicPr>
          <p:cNvPr id="4" name="Picture 3">
            <a:extLst>
              <a:ext uri="{FF2B5EF4-FFF2-40B4-BE49-F238E27FC236}">
                <a16:creationId xmlns:a16="http://schemas.microsoft.com/office/drawing/2014/main" id="{4B316182-E20F-4C1E-9ECF-8855A910417A}"/>
              </a:ext>
            </a:extLst>
          </p:cNvPr>
          <p:cNvPicPr>
            <a:picLocks noChangeAspect="1"/>
          </p:cNvPicPr>
          <p:nvPr/>
        </p:nvPicPr>
        <p:blipFill>
          <a:blip r:embed="rId3"/>
          <a:stretch>
            <a:fillRect/>
          </a:stretch>
        </p:blipFill>
        <p:spPr>
          <a:xfrm>
            <a:off x="6851718" y="2434948"/>
            <a:ext cx="4369409" cy="3302461"/>
          </a:xfrm>
          <a:prstGeom prst="rect">
            <a:avLst/>
          </a:prstGeom>
        </p:spPr>
      </p:pic>
    </p:spTree>
    <p:extLst>
      <p:ext uri="{BB962C8B-B14F-4D97-AF65-F5344CB8AC3E}">
        <p14:creationId xmlns:p14="http://schemas.microsoft.com/office/powerpoint/2010/main" val="398414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the Filesystem</a:t>
            </a:r>
          </a:p>
        </p:txBody>
      </p:sp>
      <p:pic>
        <p:nvPicPr>
          <p:cNvPr id="5" name="Picture 4">
            <a:extLst>
              <a:ext uri="{FF2B5EF4-FFF2-40B4-BE49-F238E27FC236}">
                <a16:creationId xmlns:a16="http://schemas.microsoft.com/office/drawing/2014/main" id="{9B2F1053-79F4-48DC-A8C6-3D3F5E83D692}"/>
              </a:ext>
            </a:extLst>
          </p:cNvPr>
          <p:cNvPicPr>
            <a:picLocks noChangeAspect="1"/>
          </p:cNvPicPr>
          <p:nvPr/>
        </p:nvPicPr>
        <p:blipFill>
          <a:blip r:embed="rId3"/>
          <a:stretch>
            <a:fillRect/>
          </a:stretch>
        </p:blipFill>
        <p:spPr>
          <a:xfrm>
            <a:off x="2494349" y="1338729"/>
            <a:ext cx="6482211" cy="4990320"/>
          </a:xfrm>
          <a:prstGeom prst="rect">
            <a:avLst/>
          </a:prstGeom>
        </p:spPr>
      </p:pic>
    </p:spTree>
    <p:extLst>
      <p:ext uri="{BB962C8B-B14F-4D97-AF65-F5344CB8AC3E}">
        <p14:creationId xmlns:p14="http://schemas.microsoft.com/office/powerpoint/2010/main" val="194953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t>
            </a:r>
            <a:r>
              <a:rPr lang="en-US" dirty="0">
                <a:solidFill>
                  <a:srgbClr val="C00000"/>
                </a:solidFill>
              </a:rPr>
              <a:t>❤️</a:t>
            </a:r>
            <a:r>
              <a:rPr lang="en-US" dirty="0"/>
              <a:t> regex</a:t>
            </a:r>
          </a:p>
        </p:txBody>
      </p:sp>
      <p:pic>
        <p:nvPicPr>
          <p:cNvPr id="3" name="Picture 2">
            <a:extLst>
              <a:ext uri="{FF2B5EF4-FFF2-40B4-BE49-F238E27FC236}">
                <a16:creationId xmlns:a16="http://schemas.microsoft.com/office/drawing/2014/main" id="{42C99242-3FF9-4866-9365-D37D1194C74C}"/>
              </a:ext>
            </a:extLst>
          </p:cNvPr>
          <p:cNvPicPr>
            <a:picLocks noChangeAspect="1"/>
          </p:cNvPicPr>
          <p:nvPr/>
        </p:nvPicPr>
        <p:blipFill>
          <a:blip r:embed="rId3"/>
          <a:stretch>
            <a:fillRect/>
          </a:stretch>
        </p:blipFill>
        <p:spPr>
          <a:xfrm>
            <a:off x="1700420" y="1255060"/>
            <a:ext cx="8791160" cy="4852893"/>
          </a:xfrm>
          <a:prstGeom prst="rect">
            <a:avLst/>
          </a:prstGeom>
        </p:spPr>
      </p:pic>
    </p:spTree>
    <p:extLst>
      <p:ext uri="{BB962C8B-B14F-4D97-AF65-F5344CB8AC3E}">
        <p14:creationId xmlns:p14="http://schemas.microsoft.com/office/powerpoint/2010/main" val="2382633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3" y="0"/>
            <a:ext cx="12188388" cy="6858000"/>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49" y="334971"/>
            <a:ext cx="11497801" cy="817275"/>
          </a:xfrm>
        </p:spPr>
        <p:txBody>
          <a:bodyPr/>
          <a:lstStyle/>
          <a:p>
            <a:pPr algn="ctr"/>
            <a:r>
              <a:rPr lang="de-DE" dirty="0">
                <a:latin typeface="+mj-lt"/>
              </a:rPr>
              <a:t>What is dbatools? </a:t>
            </a:r>
            <a:endParaRPr lang="en-US" dirty="0">
              <a:latin typeface="+mj-lt"/>
            </a:endParaRP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13298387" y="2132857"/>
            <a:ext cx="10006391" cy="1993659"/>
          </a:xfrm>
          <a:prstGeom prst="rect">
            <a:avLst/>
          </a:prstGeom>
        </p:spPr>
      </p:pic>
    </p:spTree>
    <p:extLst>
      <p:ext uri="{BB962C8B-B14F-4D97-AF65-F5344CB8AC3E}">
        <p14:creationId xmlns:p14="http://schemas.microsoft.com/office/powerpoint/2010/main" val="1085621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49" y="334971"/>
            <a:ext cx="11497801" cy="817275"/>
          </a:xfrm>
        </p:spPr>
        <p:txBody>
          <a:bodyPr/>
          <a:lstStyle/>
          <a:p>
            <a:pPr algn="ctr"/>
            <a:r>
              <a:rPr lang="de-DE" dirty="0">
                <a:latin typeface="+mj-lt"/>
              </a:rPr>
              <a:t>What is dbatools? – basically </a:t>
            </a:r>
            <a:endParaRPr lang="en-US" dirty="0">
              <a:latin typeface="+mj-lt"/>
            </a:endParaRP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1092806" y="2432172"/>
            <a:ext cx="10006391" cy="1993659"/>
          </a:xfrm>
          <a:prstGeom prst="rect">
            <a:avLst/>
          </a:prstGeom>
        </p:spPr>
      </p:pic>
      <p:pic>
        <p:nvPicPr>
          <p:cNvPr id="4" name="Picture 3" descr="A cat lying on a white surface&#10;&#10;Description generated with very high confidence">
            <a:extLst>
              <a:ext uri="{FF2B5EF4-FFF2-40B4-BE49-F238E27FC236}">
                <a16:creationId xmlns:a16="http://schemas.microsoft.com/office/drawing/2014/main" id="{51786C2A-E516-4D21-908B-E4B0D1F4B4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50315" y="0"/>
            <a:ext cx="10287000" cy="6858000"/>
          </a:xfrm>
          <a:prstGeom prst="rect">
            <a:avLst/>
          </a:prstGeom>
        </p:spPr>
      </p:pic>
    </p:spTree>
    <p:extLst>
      <p:ext uri="{BB962C8B-B14F-4D97-AF65-F5344CB8AC3E}">
        <p14:creationId xmlns:p14="http://schemas.microsoft.com/office/powerpoint/2010/main" val="315990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0">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2">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sz="5600" kern="1200">
                <a:solidFill>
                  <a:srgbClr val="FFFFFF"/>
                </a:solidFill>
                <a:latin typeface="+mj-lt"/>
                <a:ea typeface="+mj-ea"/>
                <a:cs typeface="+mj-cs"/>
              </a:rPr>
              <a:t>What are we going to talk about?</a:t>
            </a:r>
          </a:p>
        </p:txBody>
      </p:sp>
      <p:sp>
        <p:nvSpPr>
          <p:cNvPr id="2" name="Text Placeholder 1">
            <a:extLst>
              <a:ext uri="{FF2B5EF4-FFF2-40B4-BE49-F238E27FC236}">
                <a16:creationId xmlns:a16="http://schemas.microsoft.com/office/drawing/2014/main" id="{BC619817-C79D-4BDD-984C-D635B9C29DAE}"/>
              </a:ext>
            </a:extLst>
          </p:cNvPr>
          <p:cNvSpPr>
            <a:spLocks noGrp="1"/>
          </p:cNvSpPr>
          <p:nvPr>
            <p:ph type="body" idx="1"/>
          </p:nvPr>
        </p:nvSpPr>
        <p:spPr>
          <a:xfrm>
            <a:off x="1171575" y="4473360"/>
            <a:ext cx="9469211" cy="865639"/>
          </a:xfrm>
        </p:spPr>
        <p:txBody>
          <a:bodyPr vert="horz" lIns="91440" tIns="45720" rIns="91440" bIns="45720" rtlCol="0" anchor="ctr">
            <a:normAutofit/>
          </a:bodyPr>
          <a:lstStyle/>
          <a:p>
            <a:pPr algn="ctr"/>
            <a:endParaRPr lang="en-US" sz="2800" kern="1200">
              <a:solidFill>
                <a:srgbClr val="000000"/>
              </a:solidFill>
              <a:latin typeface="+mn-lt"/>
              <a:ea typeface="+mn-ea"/>
              <a:cs typeface="+mn-cs"/>
            </a:endParaRPr>
          </a:p>
        </p:txBody>
      </p:sp>
    </p:spTree>
    <p:extLst>
      <p:ext uri="{BB962C8B-B14F-4D97-AF65-F5344CB8AC3E}">
        <p14:creationId xmlns:p14="http://schemas.microsoft.com/office/powerpoint/2010/main" val="1027004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49" y="334971"/>
            <a:ext cx="11497801" cy="817275"/>
          </a:xfrm>
        </p:spPr>
        <p:txBody>
          <a:bodyPr/>
          <a:lstStyle/>
          <a:p>
            <a:pPr algn="ctr"/>
            <a:r>
              <a:rPr lang="de-DE" dirty="0">
                <a:latin typeface="+mj-lt"/>
              </a:rPr>
              <a:t>What is dbatools? – actually</a:t>
            </a:r>
            <a:endParaRPr lang="en-US" dirty="0">
              <a:latin typeface="+mj-lt"/>
            </a:endParaRPr>
          </a:p>
        </p:txBody>
      </p:sp>
      <p:pic>
        <p:nvPicPr>
          <p:cNvPr id="4" name="Picture 3" descr="A cat lying on a white surface&#10;&#10;Description generated with very high confidence">
            <a:extLst>
              <a:ext uri="{FF2B5EF4-FFF2-40B4-BE49-F238E27FC236}">
                <a16:creationId xmlns:a16="http://schemas.microsoft.com/office/drawing/2014/main" id="{51786C2A-E516-4D21-908B-E4B0D1F4B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50315" y="0"/>
            <a:ext cx="10287000" cy="6858000"/>
          </a:xfrm>
          <a:prstGeom prst="rect">
            <a:avLst/>
          </a:prstGeom>
        </p:spPr>
      </p:pic>
      <p:sp>
        <p:nvSpPr>
          <p:cNvPr id="3" name="Rectangle 2">
            <a:extLst>
              <a:ext uri="{FF2B5EF4-FFF2-40B4-BE49-F238E27FC236}">
                <a16:creationId xmlns:a16="http://schemas.microsoft.com/office/drawing/2014/main" id="{30A570BD-53EB-4189-A3E2-90E59FC261A4}"/>
              </a:ext>
            </a:extLst>
          </p:cNvPr>
          <p:cNvSpPr/>
          <p:nvPr/>
        </p:nvSpPr>
        <p:spPr>
          <a:xfrm>
            <a:off x="119336" y="6338364"/>
            <a:ext cx="4048096" cy="369332"/>
          </a:xfrm>
          <a:prstGeom prst="rect">
            <a:avLst/>
          </a:prstGeom>
        </p:spPr>
        <p:txBody>
          <a:bodyPr wrap="none">
            <a:spAutoFit/>
          </a:bodyPr>
          <a:lstStyle/>
          <a:p>
            <a:r>
              <a:rPr lang="en-GB" dirty="0">
                <a:solidFill>
                  <a:srgbClr val="111111"/>
                </a:solidFill>
                <a:latin typeface="-apple-system"/>
              </a:rPr>
              <a:t>Photo by </a:t>
            </a:r>
            <a:r>
              <a:rPr lang="en-GB" dirty="0" err="1">
                <a:solidFill>
                  <a:srgbClr val="999999"/>
                </a:solidFill>
                <a:latin typeface="-apple-system"/>
                <a:hlinkClick r:id="rId4"/>
              </a:rPr>
              <a:t>Kasya</a:t>
            </a:r>
            <a:r>
              <a:rPr lang="en-GB" dirty="0">
                <a:solidFill>
                  <a:srgbClr val="999999"/>
                </a:solidFill>
                <a:latin typeface="-apple-system"/>
                <a:hlinkClick r:id="rId4"/>
              </a:rPr>
              <a:t> </a:t>
            </a:r>
            <a:r>
              <a:rPr lang="en-GB" dirty="0" err="1">
                <a:solidFill>
                  <a:srgbClr val="999999"/>
                </a:solidFill>
                <a:latin typeface="-apple-system"/>
                <a:hlinkClick r:id="rId4"/>
              </a:rPr>
              <a:t>Shahovskaya</a:t>
            </a:r>
            <a:r>
              <a:rPr lang="en-GB" dirty="0">
                <a:solidFill>
                  <a:srgbClr val="111111"/>
                </a:solidFill>
                <a:latin typeface="-apple-system"/>
              </a:rPr>
              <a:t> on </a:t>
            </a:r>
            <a:r>
              <a:rPr lang="en-GB" dirty="0" err="1">
                <a:solidFill>
                  <a:srgbClr val="999999"/>
                </a:solidFill>
                <a:latin typeface="-apple-system"/>
                <a:hlinkClick r:id="rId5"/>
              </a:rPr>
              <a:t>Unsplash</a:t>
            </a:r>
            <a:endParaRPr lang="en-GB" dirty="0"/>
          </a:p>
        </p:txBody>
      </p:sp>
    </p:spTree>
    <p:extLst>
      <p:ext uri="{BB962C8B-B14F-4D97-AF65-F5344CB8AC3E}">
        <p14:creationId xmlns:p14="http://schemas.microsoft.com/office/powerpoint/2010/main" val="3015818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49" y="334971"/>
            <a:ext cx="11497801" cy="817275"/>
          </a:xfrm>
        </p:spPr>
        <p:txBody>
          <a:bodyPr/>
          <a:lstStyle/>
          <a:p>
            <a:pPr algn="ctr"/>
            <a:r>
              <a:rPr lang="de-DE" dirty="0">
                <a:latin typeface="+mj-lt"/>
              </a:rPr>
              <a:t>What is dbatools? – well basically </a:t>
            </a:r>
            <a:endParaRPr lang="en-US" dirty="0">
              <a:latin typeface="+mj-lt"/>
            </a:endParaRPr>
          </a:p>
        </p:txBody>
      </p:sp>
      <p:pic>
        <p:nvPicPr>
          <p:cNvPr id="4" name="Picture 3" descr="A cat lying on a white surface&#10;&#10;Description generated with very high confidence">
            <a:extLst>
              <a:ext uri="{FF2B5EF4-FFF2-40B4-BE49-F238E27FC236}">
                <a16:creationId xmlns:a16="http://schemas.microsoft.com/office/drawing/2014/main" id="{51786C2A-E516-4D21-908B-E4B0D1F4B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5" y="-387424"/>
            <a:ext cx="12313369" cy="8208912"/>
          </a:xfrm>
          <a:prstGeom prst="rect">
            <a:avLst/>
          </a:prstGeom>
        </p:spPr>
      </p:pic>
    </p:spTree>
    <p:extLst>
      <p:ext uri="{BB962C8B-B14F-4D97-AF65-F5344CB8AC3E}">
        <p14:creationId xmlns:p14="http://schemas.microsoft.com/office/powerpoint/2010/main" val="366480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1870755" y="3367197"/>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276419" y="3327247"/>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1410359" y="2853977"/>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3442882" y="3958825"/>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778769" y="4388049"/>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904459" y="821365"/>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2838215" y="1337218"/>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07/2014</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pic>
        <p:nvPicPr>
          <p:cNvPr id="6" name="Picture 5">
            <a:extLst>
              <a:ext uri="{FF2B5EF4-FFF2-40B4-BE49-F238E27FC236}">
                <a16:creationId xmlns:a16="http://schemas.microsoft.com/office/drawing/2014/main" id="{4E0A4257-FDDE-415A-A87B-26ED877B0DB8}"/>
              </a:ext>
            </a:extLst>
          </p:cNvPr>
          <p:cNvPicPr>
            <a:picLocks noChangeAspect="1"/>
          </p:cNvPicPr>
          <p:nvPr/>
        </p:nvPicPr>
        <p:blipFill>
          <a:blip r:embed="rId3"/>
          <a:stretch>
            <a:fillRect/>
          </a:stretch>
        </p:blipFill>
        <p:spPr>
          <a:xfrm>
            <a:off x="5164251" y="1463166"/>
            <a:ext cx="6699205" cy="3600644"/>
          </a:xfrm>
          <a:prstGeom prst="rect">
            <a:avLst/>
          </a:prstGeom>
        </p:spPr>
      </p:pic>
      <p:sp>
        <p:nvSpPr>
          <p:cNvPr id="7" name="TextBox 6">
            <a:extLst>
              <a:ext uri="{FF2B5EF4-FFF2-40B4-BE49-F238E27FC236}">
                <a16:creationId xmlns:a16="http://schemas.microsoft.com/office/drawing/2014/main" id="{495DD89C-9C46-40C3-82D5-C44A7C8DB905}"/>
              </a:ext>
            </a:extLst>
          </p:cNvPr>
          <p:cNvSpPr txBox="1"/>
          <p:nvPr/>
        </p:nvSpPr>
        <p:spPr>
          <a:xfrm>
            <a:off x="6649156" y="5571067"/>
            <a:ext cx="3431821" cy="461665"/>
          </a:xfrm>
          <a:prstGeom prst="rect">
            <a:avLst/>
          </a:prstGeom>
          <a:noFill/>
        </p:spPr>
        <p:txBody>
          <a:bodyPr wrap="square" rtlCol="0">
            <a:spAutoFit/>
          </a:bodyPr>
          <a:lstStyle/>
          <a:p>
            <a:r>
              <a:rPr lang="en-GB" sz="2400" dirty="0">
                <a:hlinkClick r:id="rId4"/>
              </a:rPr>
              <a:t>Microsoft Script </a:t>
            </a:r>
            <a:r>
              <a:rPr lang="en-GB" sz="2400" dirty="0" err="1">
                <a:hlinkClick r:id="rId4"/>
              </a:rPr>
              <a:t>Center</a:t>
            </a:r>
            <a:endParaRPr lang="en-GB" sz="2400" dirty="0"/>
          </a:p>
        </p:txBody>
      </p:sp>
    </p:spTree>
    <p:extLst>
      <p:ext uri="{BB962C8B-B14F-4D97-AF65-F5344CB8AC3E}">
        <p14:creationId xmlns:p14="http://schemas.microsoft.com/office/powerpoint/2010/main" val="2931165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p:cTn id="10" dur="750" fill="hold"/>
                                        <p:tgtEl>
                                          <p:spTgt spid="5"/>
                                        </p:tgtEl>
                                        <p:attrNameLst>
                                          <p:attrName>ppt_w</p:attrName>
                                        </p:attrNameLst>
                                      </p:cBhvr>
                                      <p:tavLst>
                                        <p:tav tm="0">
                                          <p:val>
                                            <p:fltVal val="0"/>
                                          </p:val>
                                        </p:tav>
                                        <p:tav tm="100000">
                                          <p:val>
                                            <p:strVal val="#ppt_w"/>
                                          </p:val>
                                        </p:tav>
                                      </p:tavLst>
                                    </p:anim>
                                    <p:anim calcmode="lin" valueType="num">
                                      <p:cBhvr>
                                        <p:cTn id="11" dur="750" fill="hold"/>
                                        <p:tgtEl>
                                          <p:spTgt spid="5"/>
                                        </p:tgtEl>
                                        <p:attrNameLst>
                                          <p:attrName>ppt_h</p:attrName>
                                        </p:attrNameLst>
                                      </p:cBhvr>
                                      <p:tavLst>
                                        <p:tav tm="0">
                                          <p:val>
                                            <p:fltVal val="0"/>
                                          </p:val>
                                        </p:tav>
                                        <p:tav tm="100000">
                                          <p:val>
                                            <p:strVal val="#ppt_h"/>
                                          </p:val>
                                        </p:tav>
                                      </p:tavLst>
                                    </p:anim>
                                    <p:animEffect transition="in" filter="fade">
                                      <p:cBhvr>
                                        <p:cTn id="12" dur="750"/>
                                        <p:tgtEl>
                                          <p:spTgt spid="5"/>
                                        </p:tgtEl>
                                      </p:cBhvr>
                                    </p:animEffect>
                                  </p:childTnLst>
                                </p:cTn>
                              </p:par>
                              <p:par>
                                <p:cTn id="13" presetID="53" presetClass="entr" presetSubtype="16"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p:cTn id="15" dur="750" fill="hold"/>
                                        <p:tgtEl>
                                          <p:spTgt spid="27"/>
                                        </p:tgtEl>
                                        <p:attrNameLst>
                                          <p:attrName>ppt_w</p:attrName>
                                        </p:attrNameLst>
                                      </p:cBhvr>
                                      <p:tavLst>
                                        <p:tav tm="0">
                                          <p:val>
                                            <p:fltVal val="0"/>
                                          </p:val>
                                        </p:tav>
                                        <p:tav tm="100000">
                                          <p:val>
                                            <p:strVal val="#ppt_w"/>
                                          </p:val>
                                        </p:tav>
                                      </p:tavLst>
                                    </p:anim>
                                    <p:anim calcmode="lin" valueType="num">
                                      <p:cBhvr>
                                        <p:cTn id="16" dur="750" fill="hold"/>
                                        <p:tgtEl>
                                          <p:spTgt spid="27"/>
                                        </p:tgtEl>
                                        <p:attrNameLst>
                                          <p:attrName>ppt_h</p:attrName>
                                        </p:attrNameLst>
                                      </p:cBhvr>
                                      <p:tavLst>
                                        <p:tav tm="0">
                                          <p:val>
                                            <p:fltVal val="0"/>
                                          </p:val>
                                        </p:tav>
                                        <p:tav tm="100000">
                                          <p:val>
                                            <p:strVal val="#ppt_h"/>
                                          </p:val>
                                        </p:tav>
                                      </p:tavLst>
                                    </p:anim>
                                    <p:animEffect transition="in" filter="fade">
                                      <p:cBhvr>
                                        <p:cTn id="17" dur="750"/>
                                        <p:tgtEl>
                                          <p:spTgt spid="27"/>
                                        </p:tgtEl>
                                      </p:cBhvr>
                                    </p:animEffect>
                                  </p:childTnLst>
                                </p:cTn>
                              </p:par>
                              <p:par>
                                <p:cTn id="18" presetID="53" presetClass="entr" presetSubtype="16" fill="hold" nodeType="withEffect">
                                  <p:stCondLst>
                                    <p:cond delay="250"/>
                                  </p:stCondLst>
                                  <p:childTnLst>
                                    <p:set>
                                      <p:cBhvr>
                                        <p:cTn id="19" dur="1" fill="hold">
                                          <p:stCondLst>
                                            <p:cond delay="0"/>
                                          </p:stCondLst>
                                        </p:cTn>
                                        <p:tgtEl>
                                          <p:spTgt spid="2050"/>
                                        </p:tgtEl>
                                        <p:attrNameLst>
                                          <p:attrName>style.visibility</p:attrName>
                                        </p:attrNameLst>
                                      </p:cBhvr>
                                      <p:to>
                                        <p:strVal val="visible"/>
                                      </p:to>
                                    </p:set>
                                    <p:anim calcmode="lin" valueType="num">
                                      <p:cBhvr>
                                        <p:cTn id="20" dur="750" fill="hold"/>
                                        <p:tgtEl>
                                          <p:spTgt spid="2050"/>
                                        </p:tgtEl>
                                        <p:attrNameLst>
                                          <p:attrName>ppt_w</p:attrName>
                                        </p:attrNameLst>
                                      </p:cBhvr>
                                      <p:tavLst>
                                        <p:tav tm="0">
                                          <p:val>
                                            <p:fltVal val="0"/>
                                          </p:val>
                                        </p:tav>
                                        <p:tav tm="100000">
                                          <p:val>
                                            <p:strVal val="#ppt_w"/>
                                          </p:val>
                                        </p:tav>
                                      </p:tavLst>
                                    </p:anim>
                                    <p:anim calcmode="lin" valueType="num">
                                      <p:cBhvr>
                                        <p:cTn id="21" dur="750" fill="hold"/>
                                        <p:tgtEl>
                                          <p:spTgt spid="2050"/>
                                        </p:tgtEl>
                                        <p:attrNameLst>
                                          <p:attrName>ppt_h</p:attrName>
                                        </p:attrNameLst>
                                      </p:cBhvr>
                                      <p:tavLst>
                                        <p:tav tm="0">
                                          <p:val>
                                            <p:fltVal val="0"/>
                                          </p:val>
                                        </p:tav>
                                        <p:tav tm="100000">
                                          <p:val>
                                            <p:strVal val="#ppt_h"/>
                                          </p:val>
                                        </p:tav>
                                      </p:tavLst>
                                    </p:anim>
                                    <p:animEffect transition="in" filter="fade">
                                      <p:cBhvr>
                                        <p:cTn id="22" dur="75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par>
                                <p:cTn id="33" presetID="53" presetClass="entr" presetSubtype="16" fill="hold" nodeType="withEffect">
                                  <p:stCondLst>
                                    <p:cond delay="25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par>
                                <p:cTn id="38" presetID="1" presetClass="entr" presetSubtype="0" fill="hold" nodeType="withEffect">
                                  <p:stCondLst>
                                    <p:cond delay="250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grpId="0" nodeType="withEffect">
                                  <p:stCondLst>
                                    <p:cond delay="250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3953762" y="3248270"/>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1870755" y="3367197"/>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276419" y="3327247"/>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1410359" y="2853977"/>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3442882" y="3958825"/>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5622139" y="2919433"/>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778769" y="4388049"/>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904459" y="821365"/>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5165556" y="4385207"/>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Contributions</a:t>
              </a:r>
            </a:p>
          </p:txBody>
        </p:sp>
      </p:grpSp>
      <p:pic>
        <p:nvPicPr>
          <p:cNvPr id="37" name="Picture 36">
            <a:extLst>
              <a:ext uri="{FF2B5EF4-FFF2-40B4-BE49-F238E27FC236}">
                <a16:creationId xmlns:a16="http://schemas.microsoft.com/office/drawing/2014/main" id="{DE600EB1-6D8E-4F22-98D1-1E7DEF5D5E2B}"/>
              </a:ext>
            </a:extLst>
          </p:cNvPr>
          <p:cNvPicPr>
            <a:picLocks noChangeAspect="1"/>
          </p:cNvPicPr>
          <p:nvPr/>
        </p:nvPicPr>
        <p:blipFill>
          <a:blip r:embed="rId3"/>
          <a:stretch>
            <a:fillRect/>
          </a:stretch>
        </p:blipFill>
        <p:spPr>
          <a:xfrm>
            <a:off x="6865197" y="144038"/>
            <a:ext cx="5219728" cy="3390919"/>
          </a:xfrm>
          <a:prstGeom prst="rect">
            <a:avLst/>
          </a:prstGeom>
        </p:spPr>
      </p:pic>
      <p:grpSp>
        <p:nvGrpSpPr>
          <p:cNvPr id="38" name="Group 37">
            <a:extLst>
              <a:ext uri="{FF2B5EF4-FFF2-40B4-BE49-F238E27FC236}">
                <a16:creationId xmlns:a16="http://schemas.microsoft.com/office/drawing/2014/main" id="{A9D94F53-826D-497F-9256-501C9020995C}"/>
              </a:ext>
            </a:extLst>
          </p:cNvPr>
          <p:cNvGrpSpPr/>
          <p:nvPr/>
        </p:nvGrpSpPr>
        <p:grpSpPr>
          <a:xfrm>
            <a:off x="2838215" y="1337218"/>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spTree>
    <p:extLst>
      <p:ext uri="{BB962C8B-B14F-4D97-AF65-F5344CB8AC3E}">
        <p14:creationId xmlns:p14="http://schemas.microsoft.com/office/powerpoint/2010/main" val="21172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
                                        <p:tgtEl>
                                          <p:spTgt spid="14"/>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750" fill="hold"/>
                                        <p:tgtEl>
                                          <p:spTgt spid="37"/>
                                        </p:tgtEl>
                                        <p:attrNameLst>
                                          <p:attrName>ppt_w</p:attrName>
                                        </p:attrNameLst>
                                      </p:cBhvr>
                                      <p:tavLst>
                                        <p:tav tm="0">
                                          <p:val>
                                            <p:fltVal val="0"/>
                                          </p:val>
                                        </p:tav>
                                        <p:tav tm="100000">
                                          <p:val>
                                            <p:strVal val="#ppt_w"/>
                                          </p:val>
                                        </p:tav>
                                      </p:tavLst>
                                    </p:anim>
                                    <p:anim calcmode="lin" valueType="num">
                                      <p:cBhvr>
                                        <p:cTn id="23" dur="750" fill="hold"/>
                                        <p:tgtEl>
                                          <p:spTgt spid="37"/>
                                        </p:tgtEl>
                                        <p:attrNameLst>
                                          <p:attrName>ppt_h</p:attrName>
                                        </p:attrNameLst>
                                      </p:cBhvr>
                                      <p:tavLst>
                                        <p:tav tm="0">
                                          <p:val>
                                            <p:fltVal val="0"/>
                                          </p:val>
                                        </p:tav>
                                        <p:tav tm="100000">
                                          <p:val>
                                            <p:strVal val="#ppt_h"/>
                                          </p:val>
                                        </p:tav>
                                      </p:tavLst>
                                    </p:anim>
                                    <p:animEffect transition="in" filter="fade">
                                      <p:cBhvr>
                                        <p:cTn id="24"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1379442" y="3390071"/>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2983653" y="3986508"/>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884939" y="3231941"/>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2967946" y="3350868"/>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5115118" y="3310918"/>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3428342" y="2837648"/>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1395819" y="3942496"/>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783439" y="2903104"/>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4059931" y="4371719"/>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3934241" y="805036"/>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326856" y="4368878"/>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Contributions</a:t>
              </a: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2000485" y="1320889"/>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pic>
        <p:nvPicPr>
          <p:cNvPr id="18" name="Picture 17">
            <a:extLst>
              <a:ext uri="{FF2B5EF4-FFF2-40B4-BE49-F238E27FC236}">
                <a16:creationId xmlns:a16="http://schemas.microsoft.com/office/drawing/2014/main" id="{EC4DE263-34DC-42B5-A0B2-A86C4E107DEF}"/>
              </a:ext>
            </a:extLst>
          </p:cNvPr>
          <p:cNvPicPr>
            <a:picLocks noChangeAspect="1"/>
          </p:cNvPicPr>
          <p:nvPr/>
        </p:nvPicPr>
        <p:blipFill>
          <a:blip r:embed="rId3"/>
          <a:stretch>
            <a:fillRect/>
          </a:stretch>
        </p:blipFill>
        <p:spPr>
          <a:xfrm>
            <a:off x="5572812" y="3750953"/>
            <a:ext cx="6143472" cy="2350691"/>
          </a:xfrm>
          <a:prstGeom prst="rect">
            <a:avLst/>
          </a:prstGeom>
        </p:spPr>
      </p:pic>
      <p:pic>
        <p:nvPicPr>
          <p:cNvPr id="19" name="Picture 18">
            <a:extLst>
              <a:ext uri="{FF2B5EF4-FFF2-40B4-BE49-F238E27FC236}">
                <a16:creationId xmlns:a16="http://schemas.microsoft.com/office/drawing/2014/main" id="{CED26B2C-5AB9-494E-A57B-FAEB6C1FDA88}"/>
              </a:ext>
            </a:extLst>
          </p:cNvPr>
          <p:cNvPicPr>
            <a:picLocks noChangeAspect="1"/>
          </p:cNvPicPr>
          <p:nvPr/>
        </p:nvPicPr>
        <p:blipFill>
          <a:blip r:embed="rId4"/>
          <a:stretch>
            <a:fillRect/>
          </a:stretch>
        </p:blipFill>
        <p:spPr>
          <a:xfrm>
            <a:off x="5540078" y="625654"/>
            <a:ext cx="6176207" cy="2277449"/>
          </a:xfrm>
          <a:prstGeom prst="rect">
            <a:avLst/>
          </a:prstGeom>
        </p:spPr>
      </p:pic>
      <p:grpSp>
        <p:nvGrpSpPr>
          <p:cNvPr id="24" name="Group 23">
            <a:extLst>
              <a:ext uri="{FF2B5EF4-FFF2-40B4-BE49-F238E27FC236}">
                <a16:creationId xmlns:a16="http://schemas.microsoft.com/office/drawing/2014/main" id="{8C35BC18-C0B7-4E3F-A7FB-FFFA46226704}"/>
              </a:ext>
            </a:extLst>
          </p:cNvPr>
          <p:cNvGrpSpPr/>
          <p:nvPr/>
        </p:nvGrpSpPr>
        <p:grpSpPr>
          <a:xfrm>
            <a:off x="2314819" y="1472243"/>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Tree>
    <p:extLst>
      <p:ext uri="{BB962C8B-B14F-4D97-AF65-F5344CB8AC3E}">
        <p14:creationId xmlns:p14="http://schemas.microsoft.com/office/powerpoint/2010/main" val="168462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53" presetClass="entr" presetSubtype="16" fill="hold"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53" presetClass="entr" presetSubtype="16" fill="hold" nodeType="withEffect">
                                  <p:stCondLst>
                                    <p:cond delay="2000"/>
                                  </p:stCondLst>
                                  <p:childTnLst>
                                    <p:set>
                                      <p:cBhvr>
                                        <p:cTn id="19" dur="1" fill="hold">
                                          <p:stCondLst>
                                            <p:cond delay="0"/>
                                          </p:stCondLst>
                                        </p:cTn>
                                        <p:tgtEl>
                                          <p:spTgt spid="18"/>
                                        </p:tgtEl>
                                        <p:attrNameLst>
                                          <p:attrName>style.visibility</p:attrName>
                                        </p:attrNameLst>
                                      </p:cBhvr>
                                      <p:to>
                                        <p:strVal val="visible"/>
                                      </p:to>
                                    </p:set>
                                    <p:anim calcmode="lin" valueType="num">
                                      <p:cBhvr>
                                        <p:cTn id="20" dur="750" fill="hold"/>
                                        <p:tgtEl>
                                          <p:spTgt spid="18"/>
                                        </p:tgtEl>
                                        <p:attrNameLst>
                                          <p:attrName>ppt_w</p:attrName>
                                        </p:attrNameLst>
                                      </p:cBhvr>
                                      <p:tavLst>
                                        <p:tav tm="0">
                                          <p:val>
                                            <p:fltVal val="0"/>
                                          </p:val>
                                        </p:tav>
                                        <p:tav tm="100000">
                                          <p:val>
                                            <p:strVal val="#ppt_w"/>
                                          </p:val>
                                        </p:tav>
                                      </p:tavLst>
                                    </p:anim>
                                    <p:anim calcmode="lin" valueType="num">
                                      <p:cBhvr>
                                        <p:cTn id="21" dur="750" fill="hold"/>
                                        <p:tgtEl>
                                          <p:spTgt spid="18"/>
                                        </p:tgtEl>
                                        <p:attrNameLst>
                                          <p:attrName>ppt_h</p:attrName>
                                        </p:attrNameLst>
                                      </p:cBhvr>
                                      <p:tavLst>
                                        <p:tav tm="0">
                                          <p:val>
                                            <p:fltVal val="0"/>
                                          </p:val>
                                        </p:tav>
                                        <p:tav tm="100000">
                                          <p:val>
                                            <p:strVal val="#ppt_h"/>
                                          </p:val>
                                        </p:tav>
                                      </p:tavLst>
                                    </p:anim>
                                    <p:animEffect transition="in" filter="fade">
                                      <p:cBhvr>
                                        <p:cTn id="22" dur="7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750" fill="hold"/>
                                        <p:tgtEl>
                                          <p:spTgt spid="19"/>
                                        </p:tgtEl>
                                        <p:attrNameLst>
                                          <p:attrName>ppt_w</p:attrName>
                                        </p:attrNameLst>
                                      </p:cBhvr>
                                      <p:tavLst>
                                        <p:tav tm="0">
                                          <p:val>
                                            <p:fltVal val="0"/>
                                          </p:val>
                                        </p:tav>
                                        <p:tav tm="100000">
                                          <p:val>
                                            <p:strVal val="#ppt_w"/>
                                          </p:val>
                                        </p:tav>
                                      </p:tavLst>
                                    </p:anim>
                                    <p:anim calcmode="lin" valueType="num">
                                      <p:cBhvr>
                                        <p:cTn id="28" dur="750" fill="hold"/>
                                        <p:tgtEl>
                                          <p:spTgt spid="19"/>
                                        </p:tgtEl>
                                        <p:attrNameLst>
                                          <p:attrName>ppt_h</p:attrName>
                                        </p:attrNameLst>
                                      </p:cBhvr>
                                      <p:tavLst>
                                        <p:tav tm="0">
                                          <p:val>
                                            <p:fltVal val="0"/>
                                          </p:val>
                                        </p:tav>
                                        <p:tav tm="100000">
                                          <p:val>
                                            <p:strVal val="#ppt_h"/>
                                          </p:val>
                                        </p:tav>
                                      </p:tavLst>
                                    </p:anim>
                                    <p:animEffect transition="in" filter="fade">
                                      <p:cBhvr>
                                        <p:cTn id="29"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3482375" y="3199602"/>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1379442" y="3390071"/>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2983653" y="3986508"/>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884939" y="3231941"/>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2967946" y="3350868"/>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5115118" y="3310918"/>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3428342" y="2837648"/>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1395819" y="3942496"/>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783439" y="2903104"/>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4059931" y="4371719"/>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3934241" y="805036"/>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326856" y="4368878"/>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Contributions</a:t>
              </a: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2000485" y="1320889"/>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2314819" y="1472243"/>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5182834" y="2792760"/>
            <a:ext cx="913167" cy="8955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4657263" y="4277531"/>
            <a:ext cx="2250832" cy="1999393"/>
            <a:chOff x="577515" y="617998"/>
            <a:chExt cx="1688124" cy="1499545"/>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The Road to 1.0</a:t>
              </a:r>
              <a:br>
                <a:rPr lang="en-GB" sz="2667" dirty="0">
                  <a:solidFill>
                    <a:srgbClr val="777777"/>
                  </a:solidFill>
                  <a:latin typeface="Bahnschrift Light Condensed" panose="020B0502040204020203" pitchFamily="34" charset="0"/>
                </a:rPr>
              </a:br>
              <a:r>
                <a:rPr lang="en-GB" sz="2667"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4657263" y="1533712"/>
            <a:ext cx="2250832" cy="913199"/>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32 Contributors</a:t>
            </a:r>
          </a:p>
        </p:txBody>
      </p:sp>
      <p:pic>
        <p:nvPicPr>
          <p:cNvPr id="2" name="Picture 1">
            <a:extLst>
              <a:ext uri="{FF2B5EF4-FFF2-40B4-BE49-F238E27FC236}">
                <a16:creationId xmlns:a16="http://schemas.microsoft.com/office/drawing/2014/main" id="{96A60201-612F-4DCB-8501-E9594A44498F}"/>
              </a:ext>
            </a:extLst>
          </p:cNvPr>
          <p:cNvPicPr>
            <a:picLocks noChangeAspect="1"/>
          </p:cNvPicPr>
          <p:nvPr/>
        </p:nvPicPr>
        <p:blipFill>
          <a:blip r:embed="rId3"/>
          <a:stretch>
            <a:fillRect/>
          </a:stretch>
        </p:blipFill>
        <p:spPr>
          <a:xfrm>
            <a:off x="7361022" y="655004"/>
            <a:ext cx="4195573" cy="2639763"/>
          </a:xfrm>
          <a:prstGeom prst="rect">
            <a:avLst/>
          </a:prstGeom>
        </p:spPr>
      </p:pic>
    </p:spTree>
    <p:extLst>
      <p:ext uri="{BB962C8B-B14F-4D97-AF65-F5344CB8AC3E}">
        <p14:creationId xmlns:p14="http://schemas.microsoft.com/office/powerpoint/2010/main" val="384182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53" presetClass="entr" presetSubtype="16" fill="hold" grpId="0" nodeType="withEffect">
                                  <p:stCondLst>
                                    <p:cond delay="550"/>
                                  </p:stCondLst>
                                  <p:childTnLst>
                                    <p:set>
                                      <p:cBhvr>
                                        <p:cTn id="9" dur="1" fill="hold">
                                          <p:stCondLst>
                                            <p:cond delay="0"/>
                                          </p:stCondLst>
                                        </p:cTn>
                                        <p:tgtEl>
                                          <p:spTgt spid="34"/>
                                        </p:tgtEl>
                                        <p:attrNameLst>
                                          <p:attrName>style.visibility</p:attrName>
                                        </p:attrNameLst>
                                      </p:cBhvr>
                                      <p:to>
                                        <p:strVal val="visible"/>
                                      </p:to>
                                    </p:set>
                                    <p:anim calcmode="lin" valueType="num">
                                      <p:cBhvr>
                                        <p:cTn id="10" dur="450" fill="hold"/>
                                        <p:tgtEl>
                                          <p:spTgt spid="34"/>
                                        </p:tgtEl>
                                        <p:attrNameLst>
                                          <p:attrName>ppt_w</p:attrName>
                                        </p:attrNameLst>
                                      </p:cBhvr>
                                      <p:tavLst>
                                        <p:tav tm="0">
                                          <p:val>
                                            <p:fltVal val="0"/>
                                          </p:val>
                                        </p:tav>
                                        <p:tav tm="100000">
                                          <p:val>
                                            <p:strVal val="#ppt_w"/>
                                          </p:val>
                                        </p:tav>
                                      </p:tavLst>
                                    </p:anim>
                                    <p:anim calcmode="lin" valueType="num">
                                      <p:cBhvr>
                                        <p:cTn id="11" dur="450" fill="hold"/>
                                        <p:tgtEl>
                                          <p:spTgt spid="34"/>
                                        </p:tgtEl>
                                        <p:attrNameLst>
                                          <p:attrName>ppt_h</p:attrName>
                                        </p:attrNameLst>
                                      </p:cBhvr>
                                      <p:tavLst>
                                        <p:tav tm="0">
                                          <p:val>
                                            <p:fltVal val="0"/>
                                          </p:val>
                                        </p:tav>
                                        <p:tav tm="100000">
                                          <p:val>
                                            <p:strVal val="#ppt_h"/>
                                          </p:val>
                                        </p:tav>
                                      </p:tavLst>
                                    </p:anim>
                                    <p:animEffect transition="in" filter="fade">
                                      <p:cBhvr>
                                        <p:cTn id="12" dur="450"/>
                                        <p:tgtEl>
                                          <p:spTgt spid="34"/>
                                        </p:tgtEl>
                                      </p:cBhvr>
                                    </p:animEffect>
                                  </p:childTnLst>
                                </p:cTn>
                              </p:par>
                              <p:par>
                                <p:cTn id="13" presetID="53" presetClass="entr" presetSubtype="16" fill="hold"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fltVal val="0"/>
                                          </p:val>
                                        </p:tav>
                                        <p:tav tm="100000">
                                          <p:val>
                                            <p:strVal val="#ppt_w"/>
                                          </p:val>
                                        </p:tav>
                                      </p:tavLst>
                                    </p:anim>
                                    <p:anim calcmode="lin" valueType="num">
                                      <p:cBhvr>
                                        <p:cTn id="21" dur="500" fill="hold"/>
                                        <p:tgtEl>
                                          <p:spTgt spid="41"/>
                                        </p:tgtEl>
                                        <p:attrNameLst>
                                          <p:attrName>ppt_h</p:attrName>
                                        </p:attrNameLst>
                                      </p:cBhvr>
                                      <p:tavLst>
                                        <p:tav tm="0">
                                          <p:val>
                                            <p:fltVal val="0"/>
                                          </p:val>
                                        </p:tav>
                                        <p:tav tm="100000">
                                          <p:val>
                                            <p:strVal val="#ppt_h"/>
                                          </p:val>
                                        </p:tav>
                                      </p:tavLst>
                                    </p:anim>
                                    <p:animEffect transition="in" filter="fade">
                                      <p:cBhvr>
                                        <p:cTn id="22" dur="500"/>
                                        <p:tgtEl>
                                          <p:spTgt spid="41"/>
                                        </p:tgtEl>
                                      </p:cBhvr>
                                    </p:animEffect>
                                  </p:childTnLst>
                                </p:cTn>
                              </p:par>
                              <p:par>
                                <p:cTn id="23" presetID="31" presetClass="entr" presetSubtype="0" fill="hold" nodeType="withEffect">
                                  <p:stCondLst>
                                    <p:cond delay="1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2360EC-F723-494B-B5A5-B0FB223BB061}"/>
              </a:ext>
            </a:extLst>
          </p:cNvPr>
          <p:cNvPicPr>
            <a:picLocks noChangeAspect="1"/>
          </p:cNvPicPr>
          <p:nvPr/>
        </p:nvPicPr>
        <p:blipFill>
          <a:blip r:embed="rId2"/>
          <a:stretch>
            <a:fillRect/>
          </a:stretch>
        </p:blipFill>
        <p:spPr>
          <a:xfrm>
            <a:off x="524414" y="3096986"/>
            <a:ext cx="10966767" cy="769252"/>
          </a:xfrm>
          <a:prstGeom prst="rect">
            <a:avLst/>
          </a:prstGeom>
        </p:spPr>
      </p:pic>
    </p:spTree>
    <p:extLst>
      <p:ext uri="{BB962C8B-B14F-4D97-AF65-F5344CB8AC3E}">
        <p14:creationId xmlns:p14="http://schemas.microsoft.com/office/powerpoint/2010/main" val="591940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3482375" y="3199602"/>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1379442" y="3390071"/>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2983653" y="3986508"/>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884939" y="3231941"/>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2967946" y="3350868"/>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5115118" y="3310918"/>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3428342" y="2837648"/>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1395819" y="3942496"/>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783439" y="2903104"/>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4059931" y="4371719"/>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3934241" y="805036"/>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326856" y="4368878"/>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Contributions</a:t>
              </a: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2000485" y="1320889"/>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2314819" y="1472243"/>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5182834" y="2792760"/>
            <a:ext cx="913167" cy="8955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4657263" y="4277531"/>
            <a:ext cx="2250832" cy="1999393"/>
            <a:chOff x="577515" y="617998"/>
            <a:chExt cx="1688124" cy="1499545"/>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The Road to 1.0</a:t>
              </a:r>
              <a:br>
                <a:rPr lang="en-GB" sz="2667" dirty="0">
                  <a:solidFill>
                    <a:srgbClr val="777777"/>
                  </a:solidFill>
                  <a:latin typeface="Bahnschrift Light Condensed" panose="020B0502040204020203" pitchFamily="34" charset="0"/>
                </a:rPr>
              </a:br>
              <a:r>
                <a:rPr lang="en-GB" sz="2667"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4657263" y="1533712"/>
            <a:ext cx="2250832" cy="913199"/>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32 Contributors</a:t>
            </a:r>
          </a:p>
        </p:txBody>
      </p:sp>
    </p:spTree>
    <p:extLst>
      <p:ext uri="{BB962C8B-B14F-4D97-AF65-F5344CB8AC3E}">
        <p14:creationId xmlns:p14="http://schemas.microsoft.com/office/powerpoint/2010/main" val="620674134"/>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974CAEF4-70BD-4F93-B805-736E299B540E}"/>
              </a:ext>
            </a:extLst>
          </p:cNvPr>
          <p:cNvCxnSpPr>
            <a:cxnSpLocks/>
          </p:cNvCxnSpPr>
          <p:nvPr/>
        </p:nvCxnSpPr>
        <p:spPr>
          <a:xfrm>
            <a:off x="1223477" y="3434179"/>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976737" y="3374579"/>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3079671" y="3565048"/>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1475460" y="4161485"/>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5344050" y="3406918"/>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7427058" y="3525845"/>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9574230" y="3485895"/>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7887454" y="3012625"/>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5854931" y="4117473"/>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3675674" y="3078081"/>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8519043" y="4546697"/>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8393353" y="980013"/>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4132256" y="4543855"/>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a:t>
              </a:r>
              <a:r>
                <a:rPr lang="en-GB" sz="2667" dirty="0" err="1">
                  <a:solidFill>
                    <a:srgbClr val="777777"/>
                  </a:solidFill>
                  <a:latin typeface="Bahnschrift Light Condensed" panose="020B0502040204020203" pitchFamily="34" charset="0"/>
                </a:rPr>
                <a:t>Contirbutions</a:t>
              </a:r>
              <a:endParaRPr lang="en-GB" sz="2667" dirty="0">
                <a:solidFill>
                  <a:srgbClr val="777777"/>
                </a:solidFill>
                <a:latin typeface="Bahnschrift Light Condensed" panose="020B0502040204020203" pitchFamily="34" charset="0"/>
              </a:endParaRP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6459597" y="1495866"/>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2144293" y="1647221"/>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723722" y="2967737"/>
            <a:ext cx="913167" cy="8955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214059" y="4452509"/>
            <a:ext cx="2250832" cy="1999393"/>
            <a:chOff x="577515" y="617998"/>
            <a:chExt cx="1688124" cy="1499545"/>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The Road to 1.0</a:t>
              </a:r>
              <a:br>
                <a:rPr lang="en-GB" sz="2667" dirty="0">
                  <a:solidFill>
                    <a:srgbClr val="777777"/>
                  </a:solidFill>
                  <a:latin typeface="Bahnschrift Light Condensed" panose="020B0502040204020203" pitchFamily="34" charset="0"/>
                </a:rPr>
              </a:br>
              <a:r>
                <a:rPr lang="en-GB" sz="2667"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198151" y="1708689"/>
            <a:ext cx="2250832" cy="913199"/>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32 Contributors</a:t>
            </a:r>
          </a:p>
        </p:txBody>
      </p:sp>
      <p:sp>
        <p:nvSpPr>
          <p:cNvPr id="43" name="Oval 42">
            <a:extLst>
              <a:ext uri="{FF2B5EF4-FFF2-40B4-BE49-F238E27FC236}">
                <a16:creationId xmlns:a16="http://schemas.microsoft.com/office/drawing/2014/main" id="{EB2F6503-DB9F-42D8-8261-5E8BEDA1C164}"/>
              </a:ext>
            </a:extLst>
          </p:cNvPr>
          <p:cNvSpPr/>
          <p:nvPr/>
        </p:nvSpPr>
        <p:spPr>
          <a:xfrm>
            <a:off x="2902939" y="4182928"/>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44" name="Group 43">
            <a:extLst>
              <a:ext uri="{FF2B5EF4-FFF2-40B4-BE49-F238E27FC236}">
                <a16:creationId xmlns:a16="http://schemas.microsoft.com/office/drawing/2014/main" id="{D32E9FD1-E1BE-4EB8-AAC0-22B225C2077D}"/>
              </a:ext>
            </a:extLst>
          </p:cNvPr>
          <p:cNvGrpSpPr/>
          <p:nvPr/>
        </p:nvGrpSpPr>
        <p:grpSpPr>
          <a:xfrm>
            <a:off x="2126771" y="2150700"/>
            <a:ext cx="2250832" cy="1178528"/>
            <a:chOff x="577515" y="617998"/>
            <a:chExt cx="1688124" cy="883896"/>
          </a:xfrm>
        </p:grpSpPr>
        <p:sp>
          <p:nvSpPr>
            <p:cNvPr id="45" name="TextBox 44">
              <a:extLst>
                <a:ext uri="{FF2B5EF4-FFF2-40B4-BE49-F238E27FC236}">
                  <a16:creationId xmlns:a16="http://schemas.microsoft.com/office/drawing/2014/main" id="{D0D5C1C3-9903-413C-A4EB-703D4812EAD4}"/>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03/2018</a:t>
              </a:r>
            </a:p>
          </p:txBody>
        </p:sp>
        <p:sp>
          <p:nvSpPr>
            <p:cNvPr id="46" name="TextBox 45">
              <a:extLst>
                <a:ext uri="{FF2B5EF4-FFF2-40B4-BE49-F238E27FC236}">
                  <a16:creationId xmlns:a16="http://schemas.microsoft.com/office/drawing/2014/main" id="{6EB49871-23BF-45FC-BE07-B879EDC9A3BC}"/>
                </a:ext>
              </a:extLst>
            </p:cNvPr>
            <p:cNvSpPr txBox="1"/>
            <p:nvPr/>
          </p:nvSpPr>
          <p:spPr>
            <a:xfrm>
              <a:off x="577515" y="1124819"/>
              <a:ext cx="1688124" cy="377075"/>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MIT Licence</a:t>
              </a:r>
            </a:p>
          </p:txBody>
        </p:sp>
      </p:grpSp>
      <p:pic>
        <p:nvPicPr>
          <p:cNvPr id="2" name="Picture 1">
            <a:extLst>
              <a:ext uri="{FF2B5EF4-FFF2-40B4-BE49-F238E27FC236}">
                <a16:creationId xmlns:a16="http://schemas.microsoft.com/office/drawing/2014/main" id="{81B9C4F6-CF54-4829-BF17-9E09485EB2C2}"/>
              </a:ext>
            </a:extLst>
          </p:cNvPr>
          <p:cNvPicPr>
            <a:picLocks noChangeAspect="1"/>
          </p:cNvPicPr>
          <p:nvPr/>
        </p:nvPicPr>
        <p:blipFill>
          <a:blip r:embed="rId3"/>
          <a:stretch>
            <a:fillRect/>
          </a:stretch>
        </p:blipFill>
        <p:spPr>
          <a:xfrm>
            <a:off x="5351292" y="1262420"/>
            <a:ext cx="6049211" cy="4008819"/>
          </a:xfrm>
          <a:prstGeom prst="rect">
            <a:avLst/>
          </a:prstGeom>
        </p:spPr>
      </p:pic>
    </p:spTree>
    <p:extLst>
      <p:ext uri="{BB962C8B-B14F-4D97-AF65-F5344CB8AC3E}">
        <p14:creationId xmlns:p14="http://schemas.microsoft.com/office/powerpoint/2010/main" val="196542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43"/>
                                        </p:tgtEl>
                                        <p:attrNameLst>
                                          <p:attrName>style.visibility</p:attrName>
                                        </p:attrNameLst>
                                      </p:cBhvr>
                                      <p:to>
                                        <p:strVal val="visible"/>
                                      </p:to>
                                    </p:set>
                                    <p:anim calcmode="lin" valueType="num">
                                      <p:cBhvr>
                                        <p:cTn id="10" dur="500" fill="hold"/>
                                        <p:tgtEl>
                                          <p:spTgt spid="43"/>
                                        </p:tgtEl>
                                        <p:attrNameLst>
                                          <p:attrName>ppt_w</p:attrName>
                                        </p:attrNameLst>
                                      </p:cBhvr>
                                      <p:tavLst>
                                        <p:tav tm="0">
                                          <p:val>
                                            <p:fltVal val="0"/>
                                          </p:val>
                                        </p:tav>
                                        <p:tav tm="100000">
                                          <p:val>
                                            <p:strVal val="#ppt_w"/>
                                          </p:val>
                                        </p:tav>
                                      </p:tavLst>
                                    </p:anim>
                                    <p:anim calcmode="lin" valueType="num">
                                      <p:cBhvr>
                                        <p:cTn id="11" dur="500" fill="hold"/>
                                        <p:tgtEl>
                                          <p:spTgt spid="43"/>
                                        </p:tgtEl>
                                        <p:attrNameLst>
                                          <p:attrName>ppt_h</p:attrName>
                                        </p:attrNameLst>
                                      </p:cBhvr>
                                      <p:tavLst>
                                        <p:tav tm="0">
                                          <p:val>
                                            <p:fltVal val="0"/>
                                          </p:val>
                                        </p:tav>
                                        <p:tav tm="100000">
                                          <p:val>
                                            <p:strVal val="#ppt_h"/>
                                          </p:val>
                                        </p:tav>
                                      </p:tavLst>
                                    </p:anim>
                                    <p:animEffect transition="in" filter="fade">
                                      <p:cBhvr>
                                        <p:cTn id="12" dur="500"/>
                                        <p:tgtEl>
                                          <p:spTgt spid="43"/>
                                        </p:tgtEl>
                                      </p:cBhvr>
                                    </p:animEffect>
                                  </p:childTnLst>
                                </p:cTn>
                              </p:par>
                              <p:par>
                                <p:cTn id="13" presetID="53" presetClass="entr" presetSubtype="16" fill="hold" nodeType="withEffect">
                                  <p:stCondLst>
                                    <p:cond delay="5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1200"/>
                                  </p:stCondLst>
                                  <p:childTnLst>
                                    <p:set>
                                      <p:cBhvr>
                                        <p:cTn id="19" dur="1" fill="hold">
                                          <p:stCondLst>
                                            <p:cond delay="0"/>
                                          </p:stCondLst>
                                        </p:cTn>
                                        <p:tgtEl>
                                          <p:spTgt spid="2"/>
                                        </p:tgtEl>
                                        <p:attrNameLst>
                                          <p:attrName>style.visibility</p:attrName>
                                        </p:attrNameLst>
                                      </p:cBhvr>
                                      <p:to>
                                        <p:strVal val="visible"/>
                                      </p:to>
                                    </p:set>
                                    <p:anim calcmode="lin" valueType="num">
                                      <p:cBhvr>
                                        <p:cTn id="20" dur="800" fill="hold"/>
                                        <p:tgtEl>
                                          <p:spTgt spid="2"/>
                                        </p:tgtEl>
                                        <p:attrNameLst>
                                          <p:attrName>ppt_w</p:attrName>
                                        </p:attrNameLst>
                                      </p:cBhvr>
                                      <p:tavLst>
                                        <p:tav tm="0">
                                          <p:val>
                                            <p:fltVal val="0"/>
                                          </p:val>
                                        </p:tav>
                                        <p:tav tm="100000">
                                          <p:val>
                                            <p:strVal val="#ppt_w"/>
                                          </p:val>
                                        </p:tav>
                                      </p:tavLst>
                                    </p:anim>
                                    <p:anim calcmode="lin" valueType="num">
                                      <p:cBhvr>
                                        <p:cTn id="21" dur="800" fill="hold"/>
                                        <p:tgtEl>
                                          <p:spTgt spid="2"/>
                                        </p:tgtEl>
                                        <p:attrNameLst>
                                          <p:attrName>ppt_h</p:attrName>
                                        </p:attrNameLst>
                                      </p:cBhvr>
                                      <p:tavLst>
                                        <p:tav tm="0">
                                          <p:val>
                                            <p:fltVal val="0"/>
                                          </p:val>
                                        </p:tav>
                                        <p:tav tm="100000">
                                          <p:val>
                                            <p:strVal val="#ppt_h"/>
                                          </p:val>
                                        </p:tav>
                                      </p:tavLst>
                                    </p:anim>
                                    <p:animEffect transition="in" filter="fade">
                                      <p:cBhvr>
                                        <p:cTn id="22"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F39309EF-07CD-4F48-A170-35A9B5137EB7}"/>
              </a:ext>
            </a:extLst>
          </p:cNvPr>
          <p:cNvCxnSpPr>
            <a:cxnSpLocks/>
          </p:cNvCxnSpPr>
          <p:nvPr/>
        </p:nvCxnSpPr>
        <p:spPr>
          <a:xfrm flipV="1">
            <a:off x="998133" y="3511891"/>
            <a:ext cx="2639603" cy="134613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4CAEF4-70BD-4F93-B805-736E299B540E}"/>
              </a:ext>
            </a:extLst>
          </p:cNvPr>
          <p:cNvCxnSpPr>
            <a:cxnSpLocks/>
          </p:cNvCxnSpPr>
          <p:nvPr/>
        </p:nvCxnSpPr>
        <p:spPr>
          <a:xfrm>
            <a:off x="-1014356" y="3631735"/>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3214569" y="3572135"/>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5317503" y="3762604"/>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3713292" y="4359041"/>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7581882" y="3604474"/>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9664890" y="3723401"/>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11812062" y="3683451"/>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10125286" y="3210181"/>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8092763" y="4315029"/>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5913506" y="3275637"/>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10756875" y="4744253"/>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10631185" y="1177569"/>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6370088" y="4741411"/>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a:t>
              </a:r>
              <a:r>
                <a:rPr lang="en-GB" sz="2667" dirty="0" err="1">
                  <a:solidFill>
                    <a:srgbClr val="777777"/>
                  </a:solidFill>
                  <a:latin typeface="Bahnschrift Light Condensed" panose="020B0502040204020203" pitchFamily="34" charset="0"/>
                </a:rPr>
                <a:t>Contirbutions</a:t>
              </a:r>
              <a:endParaRPr lang="en-GB" sz="2667" dirty="0">
                <a:solidFill>
                  <a:srgbClr val="777777"/>
                </a:solidFill>
                <a:latin typeface="Bahnschrift Light Condensed" panose="020B0502040204020203" pitchFamily="34" charset="0"/>
              </a:endParaRP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8697429" y="1693422"/>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4382125" y="1844777"/>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1514111" y="3165293"/>
            <a:ext cx="913167" cy="8955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2023773" y="4650065"/>
            <a:ext cx="2250832" cy="1999393"/>
            <a:chOff x="577515" y="617998"/>
            <a:chExt cx="1688124" cy="1499545"/>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The Road to 1.0</a:t>
              </a:r>
              <a:br>
                <a:rPr lang="en-GB" sz="2667" dirty="0">
                  <a:solidFill>
                    <a:srgbClr val="777777"/>
                  </a:solidFill>
                  <a:latin typeface="Bahnschrift Light Condensed" panose="020B0502040204020203" pitchFamily="34" charset="0"/>
                </a:rPr>
              </a:br>
              <a:r>
                <a:rPr lang="en-GB" sz="2667"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2039681" y="1906245"/>
            <a:ext cx="2250832" cy="913199"/>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32 Contributors</a:t>
            </a:r>
          </a:p>
        </p:txBody>
      </p:sp>
      <p:sp>
        <p:nvSpPr>
          <p:cNvPr id="43" name="Oval 42">
            <a:extLst>
              <a:ext uri="{FF2B5EF4-FFF2-40B4-BE49-F238E27FC236}">
                <a16:creationId xmlns:a16="http://schemas.microsoft.com/office/drawing/2014/main" id="{EB2F6503-DB9F-42D8-8261-5E8BEDA1C164}"/>
              </a:ext>
            </a:extLst>
          </p:cNvPr>
          <p:cNvSpPr/>
          <p:nvPr/>
        </p:nvSpPr>
        <p:spPr>
          <a:xfrm>
            <a:off x="665107" y="4380484"/>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44" name="Group 43">
            <a:extLst>
              <a:ext uri="{FF2B5EF4-FFF2-40B4-BE49-F238E27FC236}">
                <a16:creationId xmlns:a16="http://schemas.microsoft.com/office/drawing/2014/main" id="{D32E9FD1-E1BE-4EB8-AAC0-22B225C2077D}"/>
              </a:ext>
            </a:extLst>
          </p:cNvPr>
          <p:cNvGrpSpPr/>
          <p:nvPr/>
        </p:nvGrpSpPr>
        <p:grpSpPr>
          <a:xfrm>
            <a:off x="-111061" y="2348256"/>
            <a:ext cx="2250832" cy="1178528"/>
            <a:chOff x="577515" y="617998"/>
            <a:chExt cx="1688124" cy="883896"/>
          </a:xfrm>
        </p:grpSpPr>
        <p:sp>
          <p:nvSpPr>
            <p:cNvPr id="45" name="TextBox 44">
              <a:extLst>
                <a:ext uri="{FF2B5EF4-FFF2-40B4-BE49-F238E27FC236}">
                  <a16:creationId xmlns:a16="http://schemas.microsoft.com/office/drawing/2014/main" id="{D0D5C1C3-9903-413C-A4EB-703D4812EAD4}"/>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03/2018</a:t>
              </a:r>
            </a:p>
          </p:txBody>
        </p:sp>
        <p:sp>
          <p:nvSpPr>
            <p:cNvPr id="46" name="TextBox 45">
              <a:extLst>
                <a:ext uri="{FF2B5EF4-FFF2-40B4-BE49-F238E27FC236}">
                  <a16:creationId xmlns:a16="http://schemas.microsoft.com/office/drawing/2014/main" id="{6EB49871-23BF-45FC-BE07-B879EDC9A3BC}"/>
                </a:ext>
              </a:extLst>
            </p:cNvPr>
            <p:cNvSpPr txBox="1"/>
            <p:nvPr/>
          </p:nvSpPr>
          <p:spPr>
            <a:xfrm>
              <a:off x="577515" y="1124819"/>
              <a:ext cx="1688124" cy="377075"/>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MIT Licence</a:t>
              </a:r>
            </a:p>
          </p:txBody>
        </p:sp>
      </p:grpSp>
      <p:pic>
        <p:nvPicPr>
          <p:cNvPr id="3" name="Picture 2">
            <a:extLst>
              <a:ext uri="{FF2B5EF4-FFF2-40B4-BE49-F238E27FC236}">
                <a16:creationId xmlns:a16="http://schemas.microsoft.com/office/drawing/2014/main" id="{9D5058E3-6F81-4A9F-AE61-7849D816D619}"/>
              </a:ext>
            </a:extLst>
          </p:cNvPr>
          <p:cNvPicPr>
            <a:picLocks noChangeAspect="1"/>
          </p:cNvPicPr>
          <p:nvPr/>
        </p:nvPicPr>
        <p:blipFill>
          <a:blip r:embed="rId3"/>
          <a:stretch>
            <a:fillRect/>
          </a:stretch>
        </p:blipFill>
        <p:spPr>
          <a:xfrm>
            <a:off x="4687460" y="1359868"/>
            <a:ext cx="7174931" cy="3794763"/>
          </a:xfrm>
          <a:prstGeom prst="rect">
            <a:avLst/>
          </a:prstGeom>
        </p:spPr>
      </p:pic>
      <p:sp>
        <p:nvSpPr>
          <p:cNvPr id="48" name="Oval 47">
            <a:extLst>
              <a:ext uri="{FF2B5EF4-FFF2-40B4-BE49-F238E27FC236}">
                <a16:creationId xmlns:a16="http://schemas.microsoft.com/office/drawing/2014/main" id="{BF6E62A0-A2EB-43C1-A2C8-5E65CFE1CBB8}"/>
              </a:ext>
            </a:extLst>
          </p:cNvPr>
          <p:cNvSpPr/>
          <p:nvPr/>
        </p:nvSpPr>
        <p:spPr>
          <a:xfrm>
            <a:off x="2942975" y="3093901"/>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49" name="Group 48">
            <a:extLst>
              <a:ext uri="{FF2B5EF4-FFF2-40B4-BE49-F238E27FC236}">
                <a16:creationId xmlns:a16="http://schemas.microsoft.com/office/drawing/2014/main" id="{071C0197-A2AF-4C3E-BA12-05203AA984AE}"/>
              </a:ext>
            </a:extLst>
          </p:cNvPr>
          <p:cNvGrpSpPr/>
          <p:nvPr/>
        </p:nvGrpSpPr>
        <p:grpSpPr>
          <a:xfrm>
            <a:off x="2318568" y="4605936"/>
            <a:ext cx="2250832" cy="1178528"/>
            <a:chOff x="577515" y="617998"/>
            <a:chExt cx="1688124" cy="883896"/>
          </a:xfrm>
        </p:grpSpPr>
        <p:sp>
          <p:nvSpPr>
            <p:cNvPr id="50" name="TextBox 49">
              <a:extLst>
                <a:ext uri="{FF2B5EF4-FFF2-40B4-BE49-F238E27FC236}">
                  <a16:creationId xmlns:a16="http://schemas.microsoft.com/office/drawing/2014/main" id="{0F9CCFBE-F25A-4C12-A4C8-ACB4C1E70680}"/>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06/2019</a:t>
              </a:r>
            </a:p>
          </p:txBody>
        </p:sp>
        <p:sp>
          <p:nvSpPr>
            <p:cNvPr id="51" name="TextBox 50">
              <a:extLst>
                <a:ext uri="{FF2B5EF4-FFF2-40B4-BE49-F238E27FC236}">
                  <a16:creationId xmlns:a16="http://schemas.microsoft.com/office/drawing/2014/main" id="{C2ED6071-638A-4919-BED7-AA155053F70B}"/>
                </a:ext>
              </a:extLst>
            </p:cNvPr>
            <p:cNvSpPr txBox="1"/>
            <p:nvPr/>
          </p:nvSpPr>
          <p:spPr>
            <a:xfrm>
              <a:off x="577515" y="1124819"/>
              <a:ext cx="1688124" cy="377075"/>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Dbatools 1.0</a:t>
              </a:r>
            </a:p>
          </p:txBody>
        </p:sp>
      </p:grpSp>
    </p:spTree>
    <p:extLst>
      <p:ext uri="{BB962C8B-B14F-4D97-AF65-F5344CB8AC3E}">
        <p14:creationId xmlns:p14="http://schemas.microsoft.com/office/powerpoint/2010/main" val="197649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48"/>
                                        </p:tgtEl>
                                        <p:attrNameLst>
                                          <p:attrName>style.visibility</p:attrName>
                                        </p:attrNameLst>
                                      </p:cBhvr>
                                      <p:to>
                                        <p:strVal val="visible"/>
                                      </p:to>
                                    </p:set>
                                    <p:anim calcmode="lin" valueType="num">
                                      <p:cBhvr>
                                        <p:cTn id="10" dur="1000" fill="hold"/>
                                        <p:tgtEl>
                                          <p:spTgt spid="48"/>
                                        </p:tgtEl>
                                        <p:attrNameLst>
                                          <p:attrName>ppt_w</p:attrName>
                                        </p:attrNameLst>
                                      </p:cBhvr>
                                      <p:tavLst>
                                        <p:tav tm="0">
                                          <p:val>
                                            <p:fltVal val="0"/>
                                          </p:val>
                                        </p:tav>
                                        <p:tav tm="100000">
                                          <p:val>
                                            <p:strVal val="#ppt_w"/>
                                          </p:val>
                                        </p:tav>
                                      </p:tavLst>
                                    </p:anim>
                                    <p:anim calcmode="lin" valueType="num">
                                      <p:cBhvr>
                                        <p:cTn id="11" dur="1000" fill="hold"/>
                                        <p:tgtEl>
                                          <p:spTgt spid="48"/>
                                        </p:tgtEl>
                                        <p:attrNameLst>
                                          <p:attrName>ppt_h</p:attrName>
                                        </p:attrNameLst>
                                      </p:cBhvr>
                                      <p:tavLst>
                                        <p:tav tm="0">
                                          <p:val>
                                            <p:fltVal val="0"/>
                                          </p:val>
                                        </p:tav>
                                        <p:tav tm="100000">
                                          <p:val>
                                            <p:strVal val="#ppt_h"/>
                                          </p:val>
                                        </p:tav>
                                      </p:tavLst>
                                    </p:anim>
                                    <p:animEffect transition="in" filter="fade">
                                      <p:cBhvr>
                                        <p:cTn id="12" dur="1000"/>
                                        <p:tgtEl>
                                          <p:spTgt spid="48"/>
                                        </p:tgtEl>
                                      </p:cBhvr>
                                    </p:animEffect>
                                  </p:childTnLst>
                                </p:cTn>
                              </p:par>
                              <p:par>
                                <p:cTn id="13" presetID="53" presetClass="entr" presetSubtype="16" fill="hold" nodeType="withEffect">
                                  <p:stCondLst>
                                    <p:cond delay="500"/>
                                  </p:stCondLst>
                                  <p:childTnLst>
                                    <p:set>
                                      <p:cBhvr>
                                        <p:cTn id="14" dur="1" fill="hold">
                                          <p:stCondLst>
                                            <p:cond delay="0"/>
                                          </p:stCondLst>
                                        </p:cTn>
                                        <p:tgtEl>
                                          <p:spTgt spid="49"/>
                                        </p:tgtEl>
                                        <p:attrNameLst>
                                          <p:attrName>style.visibility</p:attrName>
                                        </p:attrNameLst>
                                      </p:cBhvr>
                                      <p:to>
                                        <p:strVal val="visible"/>
                                      </p:to>
                                    </p:set>
                                    <p:anim calcmode="lin" valueType="num">
                                      <p:cBhvr>
                                        <p:cTn id="15" dur="1000" fill="hold"/>
                                        <p:tgtEl>
                                          <p:spTgt spid="49"/>
                                        </p:tgtEl>
                                        <p:attrNameLst>
                                          <p:attrName>ppt_w</p:attrName>
                                        </p:attrNameLst>
                                      </p:cBhvr>
                                      <p:tavLst>
                                        <p:tav tm="0">
                                          <p:val>
                                            <p:fltVal val="0"/>
                                          </p:val>
                                        </p:tav>
                                        <p:tav tm="100000">
                                          <p:val>
                                            <p:strVal val="#ppt_w"/>
                                          </p:val>
                                        </p:tav>
                                      </p:tavLst>
                                    </p:anim>
                                    <p:anim calcmode="lin" valueType="num">
                                      <p:cBhvr>
                                        <p:cTn id="16" dur="1000" fill="hold"/>
                                        <p:tgtEl>
                                          <p:spTgt spid="49"/>
                                        </p:tgtEl>
                                        <p:attrNameLst>
                                          <p:attrName>ppt_h</p:attrName>
                                        </p:attrNameLst>
                                      </p:cBhvr>
                                      <p:tavLst>
                                        <p:tav tm="0">
                                          <p:val>
                                            <p:fltVal val="0"/>
                                          </p:val>
                                        </p:tav>
                                        <p:tav tm="100000">
                                          <p:val>
                                            <p:strVal val="#ppt_h"/>
                                          </p:val>
                                        </p:tav>
                                      </p:tavLst>
                                    </p:anim>
                                    <p:animEffect transition="in" filter="fade">
                                      <p:cBhvr>
                                        <p:cTn id="17" dur="1000"/>
                                        <p:tgtEl>
                                          <p:spTgt spid="49"/>
                                        </p:tgtEl>
                                      </p:cBhvr>
                                    </p:animEffect>
                                  </p:childTnLst>
                                </p:cTn>
                              </p:par>
                              <p:par>
                                <p:cTn id="18" presetID="53" presetClass="entr" presetSubtype="16" fill="hold" nodeType="withEffect">
                                  <p:stCondLst>
                                    <p:cond delay="1250"/>
                                  </p:stCondLst>
                                  <p:childTnLst>
                                    <p:set>
                                      <p:cBhvr>
                                        <p:cTn id="19" dur="1" fill="hold">
                                          <p:stCondLst>
                                            <p:cond delay="0"/>
                                          </p:stCondLst>
                                        </p:cTn>
                                        <p:tgtEl>
                                          <p:spTgt spid="3"/>
                                        </p:tgtEl>
                                        <p:attrNameLst>
                                          <p:attrName>style.visibility</p:attrName>
                                        </p:attrNameLst>
                                      </p:cBhvr>
                                      <p:to>
                                        <p:strVal val="visible"/>
                                      </p:to>
                                    </p:set>
                                    <p:anim calcmode="lin" valueType="num">
                                      <p:cBhvr>
                                        <p:cTn id="20" dur="2000" fill="hold"/>
                                        <p:tgtEl>
                                          <p:spTgt spid="3"/>
                                        </p:tgtEl>
                                        <p:attrNameLst>
                                          <p:attrName>ppt_w</p:attrName>
                                        </p:attrNameLst>
                                      </p:cBhvr>
                                      <p:tavLst>
                                        <p:tav tm="0">
                                          <p:val>
                                            <p:fltVal val="0"/>
                                          </p:val>
                                        </p:tav>
                                        <p:tav tm="100000">
                                          <p:val>
                                            <p:strVal val="#ppt_w"/>
                                          </p:val>
                                        </p:tav>
                                      </p:tavLst>
                                    </p:anim>
                                    <p:anim calcmode="lin" valueType="num">
                                      <p:cBhvr>
                                        <p:cTn id="21" dur="2000" fill="hold"/>
                                        <p:tgtEl>
                                          <p:spTgt spid="3"/>
                                        </p:tgtEl>
                                        <p:attrNameLst>
                                          <p:attrName>ppt_h</p:attrName>
                                        </p:attrNameLst>
                                      </p:cBhvr>
                                      <p:tavLst>
                                        <p:tav tm="0">
                                          <p:val>
                                            <p:fltVal val="0"/>
                                          </p:val>
                                        </p:tav>
                                        <p:tav tm="100000">
                                          <p:val>
                                            <p:strVal val="#ppt_h"/>
                                          </p:val>
                                        </p:tav>
                                      </p:tavLst>
                                    </p:anim>
                                    <p:animEffect transition="in" filter="fade">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vector graphics, clipart&#10;&#10;Description automatically generated">
            <a:extLst>
              <a:ext uri="{FF2B5EF4-FFF2-40B4-BE49-F238E27FC236}">
                <a16:creationId xmlns:a16="http://schemas.microsoft.com/office/drawing/2014/main" id="{C4428BBA-82DA-4882-ACA0-73D147F37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40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7545A92E-4A57-42AF-AB68-98D97D05B85B}"/>
              </a:ext>
            </a:extLst>
          </p:cNvPr>
          <p:cNvCxnSpPr>
            <a:cxnSpLocks/>
          </p:cNvCxnSpPr>
          <p:nvPr/>
        </p:nvCxnSpPr>
        <p:spPr>
          <a:xfrm>
            <a:off x="1276518" y="3615641"/>
            <a:ext cx="2493972" cy="120287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39309EF-07CD-4F48-A170-35A9B5137EB7}"/>
              </a:ext>
            </a:extLst>
          </p:cNvPr>
          <p:cNvCxnSpPr>
            <a:cxnSpLocks/>
          </p:cNvCxnSpPr>
          <p:nvPr/>
        </p:nvCxnSpPr>
        <p:spPr>
          <a:xfrm flipV="1">
            <a:off x="-1169334" y="3472380"/>
            <a:ext cx="2639603" cy="134613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4CAEF4-70BD-4F93-B805-736E299B540E}"/>
              </a:ext>
            </a:extLst>
          </p:cNvPr>
          <p:cNvCxnSpPr>
            <a:cxnSpLocks/>
          </p:cNvCxnSpPr>
          <p:nvPr/>
        </p:nvCxnSpPr>
        <p:spPr>
          <a:xfrm>
            <a:off x="-3181823" y="3592224"/>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5382036" y="3532625"/>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7484970" y="3723093"/>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5880759" y="4319530"/>
            <a:ext cx="913167" cy="89552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9749349" y="3564963"/>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11832356" y="3683891"/>
            <a:ext cx="2028711" cy="110484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13979529" y="3643941"/>
            <a:ext cx="2092877" cy="122377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12292752" y="3170670"/>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10260230" y="4275518"/>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8080972" y="3236126"/>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12924341" y="4704742"/>
            <a:ext cx="2250832" cy="2409826"/>
            <a:chOff x="577515" y="617998"/>
            <a:chExt cx="1688124" cy="1807369"/>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300548"/>
            </a:xfrm>
            <a:prstGeom prst="rect">
              <a:avLst/>
            </a:prstGeom>
            <a:noFill/>
          </p:spPr>
          <p:txBody>
            <a:bodyPr wrap="square" rtlCol="0">
              <a:spAutoFit/>
            </a:bodyPr>
            <a:lstStyle/>
            <a:p>
              <a:pPr algn="ctr"/>
              <a:r>
                <a:rPr lang="en-GB" sz="2667" dirty="0">
                  <a:latin typeface="Bahnschrift Light Condensed" panose="020B0502040204020203" pitchFamily="34" charset="0"/>
                  <a:cs typeface="Angsana New" panose="020B0502040204020203" pitchFamily="18" charset="-34"/>
                </a:rPr>
                <a:t>Need to Migrate </a:t>
              </a:r>
              <a:r>
                <a:rPr lang="en-GB" sz="2667" dirty="0" err="1">
                  <a:latin typeface="Bahnschrift Light Condensed" panose="020B0502040204020203" pitchFamily="34" charset="0"/>
                  <a:cs typeface="Angsana New" panose="020B0502040204020203" pitchFamily="18" charset="-34"/>
                </a:rPr>
                <a:t>Sharepoint</a:t>
              </a:r>
              <a:r>
                <a:rPr lang="en-GB" sz="2667"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12798652" y="1138059"/>
            <a:ext cx="1824000" cy="1776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8537555" y="4701901"/>
            <a:ext cx="2250832" cy="1999393"/>
            <a:chOff x="577515" y="617998"/>
            <a:chExt cx="1688124" cy="149954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First Community </a:t>
              </a:r>
              <a:r>
                <a:rPr lang="en-GB" sz="2667" dirty="0" err="1">
                  <a:solidFill>
                    <a:srgbClr val="777777"/>
                  </a:solidFill>
                  <a:latin typeface="Bahnschrift Light Condensed" panose="020B0502040204020203" pitchFamily="34" charset="0"/>
                </a:rPr>
                <a:t>Contirbutions</a:t>
              </a:r>
              <a:endParaRPr lang="en-GB" sz="2667" dirty="0">
                <a:solidFill>
                  <a:srgbClr val="777777"/>
                </a:solidFill>
                <a:latin typeface="Bahnschrift Light Condensed" panose="020B0502040204020203" pitchFamily="34" charset="0"/>
              </a:endParaRP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10864896" y="1653911"/>
            <a:ext cx="2250832" cy="1999393"/>
            <a:chOff x="577515" y="617998"/>
            <a:chExt cx="1688124" cy="1499545"/>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61741"/>
            </a:xfrm>
            <a:prstGeom prst="rect">
              <a:avLst/>
            </a:prstGeom>
            <a:noFill/>
          </p:spPr>
          <p:txBody>
            <a:bodyPr wrap="square" rtlCol="0">
              <a:spAutoFit/>
            </a:bodyPr>
            <a:lstStyle/>
            <a:p>
              <a:r>
                <a:rPr lang="en-GB" sz="4267"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Published to GitHub &amp; </a:t>
              </a:r>
              <a:r>
                <a:rPr lang="en-GB" sz="2667" dirty="0" err="1">
                  <a:solidFill>
                    <a:srgbClr val="777777"/>
                  </a:solidFill>
                  <a:latin typeface="Bahnschrift Light Condensed" panose="020B0502040204020203" pitchFamily="34" charset="0"/>
                </a:rPr>
                <a:t>ScriptCenter</a:t>
              </a:r>
              <a:endParaRPr lang="en-GB" sz="2667"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6549592" y="1805266"/>
            <a:ext cx="2250832" cy="2409826"/>
            <a:chOff x="577515" y="617998"/>
            <a:chExt cx="1688124" cy="1807369"/>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300548"/>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3681578" y="3125782"/>
            <a:ext cx="913167" cy="8955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4191240" y="4610554"/>
            <a:ext cx="2250832" cy="1999393"/>
            <a:chOff x="577515" y="617998"/>
            <a:chExt cx="1688124" cy="1499545"/>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992724"/>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The Road to 1.0</a:t>
              </a:r>
              <a:br>
                <a:rPr lang="en-GB" sz="2667" dirty="0">
                  <a:solidFill>
                    <a:srgbClr val="777777"/>
                  </a:solidFill>
                  <a:latin typeface="Bahnschrift Light Condensed" panose="020B0502040204020203" pitchFamily="34" charset="0"/>
                </a:rPr>
              </a:br>
              <a:r>
                <a:rPr lang="en-GB" sz="2667"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4207148" y="1866735"/>
            <a:ext cx="2250832" cy="913199"/>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32 Contributors</a:t>
            </a:r>
          </a:p>
        </p:txBody>
      </p:sp>
      <p:sp>
        <p:nvSpPr>
          <p:cNvPr id="43" name="Oval 42">
            <a:extLst>
              <a:ext uri="{FF2B5EF4-FFF2-40B4-BE49-F238E27FC236}">
                <a16:creationId xmlns:a16="http://schemas.microsoft.com/office/drawing/2014/main" id="{EB2F6503-DB9F-42D8-8261-5E8BEDA1C164}"/>
              </a:ext>
            </a:extLst>
          </p:cNvPr>
          <p:cNvSpPr/>
          <p:nvPr/>
        </p:nvSpPr>
        <p:spPr>
          <a:xfrm>
            <a:off x="-1502360" y="4340973"/>
            <a:ext cx="913167" cy="8955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44" name="Group 43">
            <a:extLst>
              <a:ext uri="{FF2B5EF4-FFF2-40B4-BE49-F238E27FC236}">
                <a16:creationId xmlns:a16="http://schemas.microsoft.com/office/drawing/2014/main" id="{D32E9FD1-E1BE-4EB8-AAC0-22B225C2077D}"/>
              </a:ext>
            </a:extLst>
          </p:cNvPr>
          <p:cNvGrpSpPr/>
          <p:nvPr/>
        </p:nvGrpSpPr>
        <p:grpSpPr>
          <a:xfrm>
            <a:off x="-2278528" y="2308745"/>
            <a:ext cx="2250832" cy="1178528"/>
            <a:chOff x="577515" y="617998"/>
            <a:chExt cx="1688124" cy="883896"/>
          </a:xfrm>
        </p:grpSpPr>
        <p:sp>
          <p:nvSpPr>
            <p:cNvPr id="45" name="TextBox 44">
              <a:extLst>
                <a:ext uri="{FF2B5EF4-FFF2-40B4-BE49-F238E27FC236}">
                  <a16:creationId xmlns:a16="http://schemas.microsoft.com/office/drawing/2014/main" id="{D0D5C1C3-9903-413C-A4EB-703D4812EAD4}"/>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03/2018</a:t>
              </a:r>
            </a:p>
          </p:txBody>
        </p:sp>
        <p:sp>
          <p:nvSpPr>
            <p:cNvPr id="46" name="TextBox 45">
              <a:extLst>
                <a:ext uri="{FF2B5EF4-FFF2-40B4-BE49-F238E27FC236}">
                  <a16:creationId xmlns:a16="http://schemas.microsoft.com/office/drawing/2014/main" id="{6EB49871-23BF-45FC-BE07-B879EDC9A3BC}"/>
                </a:ext>
              </a:extLst>
            </p:cNvPr>
            <p:cNvSpPr txBox="1"/>
            <p:nvPr/>
          </p:nvSpPr>
          <p:spPr>
            <a:xfrm>
              <a:off x="577515" y="1124819"/>
              <a:ext cx="1688124" cy="377075"/>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MIT Licence</a:t>
              </a:r>
            </a:p>
          </p:txBody>
        </p:sp>
      </p:grpSp>
      <p:sp>
        <p:nvSpPr>
          <p:cNvPr id="48" name="Oval 47">
            <a:extLst>
              <a:ext uri="{FF2B5EF4-FFF2-40B4-BE49-F238E27FC236}">
                <a16:creationId xmlns:a16="http://schemas.microsoft.com/office/drawing/2014/main" id="{BF6E62A0-A2EB-43C1-A2C8-5E65CFE1CBB8}"/>
              </a:ext>
            </a:extLst>
          </p:cNvPr>
          <p:cNvSpPr/>
          <p:nvPr/>
        </p:nvSpPr>
        <p:spPr>
          <a:xfrm>
            <a:off x="775509" y="3054390"/>
            <a:ext cx="913167" cy="8955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49" name="Group 48">
            <a:extLst>
              <a:ext uri="{FF2B5EF4-FFF2-40B4-BE49-F238E27FC236}">
                <a16:creationId xmlns:a16="http://schemas.microsoft.com/office/drawing/2014/main" id="{071C0197-A2AF-4C3E-BA12-05203AA984AE}"/>
              </a:ext>
            </a:extLst>
          </p:cNvPr>
          <p:cNvGrpSpPr/>
          <p:nvPr/>
        </p:nvGrpSpPr>
        <p:grpSpPr>
          <a:xfrm>
            <a:off x="151101" y="4566425"/>
            <a:ext cx="2250832" cy="1178528"/>
            <a:chOff x="577515" y="617998"/>
            <a:chExt cx="1688124" cy="883896"/>
          </a:xfrm>
        </p:grpSpPr>
        <p:sp>
          <p:nvSpPr>
            <p:cNvPr id="50" name="TextBox 49">
              <a:extLst>
                <a:ext uri="{FF2B5EF4-FFF2-40B4-BE49-F238E27FC236}">
                  <a16:creationId xmlns:a16="http://schemas.microsoft.com/office/drawing/2014/main" id="{0F9CCFBE-F25A-4C12-A4C8-ACB4C1E70680}"/>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06/2019</a:t>
              </a:r>
            </a:p>
          </p:txBody>
        </p:sp>
        <p:sp>
          <p:nvSpPr>
            <p:cNvPr id="51" name="TextBox 50">
              <a:extLst>
                <a:ext uri="{FF2B5EF4-FFF2-40B4-BE49-F238E27FC236}">
                  <a16:creationId xmlns:a16="http://schemas.microsoft.com/office/drawing/2014/main" id="{C2ED6071-638A-4919-BED7-AA155053F70B}"/>
                </a:ext>
              </a:extLst>
            </p:cNvPr>
            <p:cNvSpPr txBox="1"/>
            <p:nvPr/>
          </p:nvSpPr>
          <p:spPr>
            <a:xfrm>
              <a:off x="577515" y="1124819"/>
              <a:ext cx="1688124" cy="377075"/>
            </a:xfrm>
            <a:prstGeom prst="rect">
              <a:avLst/>
            </a:prstGeom>
            <a:noFill/>
          </p:spPr>
          <p:txBody>
            <a:bodyPr wrap="square" rtlCol="0">
              <a:spAutoFit/>
            </a:bodyPr>
            <a:lstStyle/>
            <a:p>
              <a:pPr algn="ctr"/>
              <a:r>
                <a:rPr lang="en-GB" sz="2667" dirty="0">
                  <a:solidFill>
                    <a:srgbClr val="777777"/>
                  </a:solidFill>
                  <a:latin typeface="Bahnschrift Light Condensed" panose="020B0502040204020203" pitchFamily="34" charset="0"/>
                </a:rPr>
                <a:t>Dbatools 1.0</a:t>
              </a:r>
            </a:p>
          </p:txBody>
        </p:sp>
      </p:grpSp>
      <p:sp>
        <p:nvSpPr>
          <p:cNvPr id="53" name="Oval 52">
            <a:extLst>
              <a:ext uri="{FF2B5EF4-FFF2-40B4-BE49-F238E27FC236}">
                <a16:creationId xmlns:a16="http://schemas.microsoft.com/office/drawing/2014/main" id="{07E04C57-1C85-46DF-A110-763E5D98F60A}"/>
              </a:ext>
            </a:extLst>
          </p:cNvPr>
          <p:cNvSpPr/>
          <p:nvPr/>
        </p:nvSpPr>
        <p:spPr>
          <a:xfrm>
            <a:off x="3443315" y="4370746"/>
            <a:ext cx="913167" cy="8955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C000"/>
              </a:solidFill>
            </a:endParaRPr>
          </a:p>
        </p:txBody>
      </p:sp>
      <p:grpSp>
        <p:nvGrpSpPr>
          <p:cNvPr id="54" name="Group 53">
            <a:extLst>
              <a:ext uri="{FF2B5EF4-FFF2-40B4-BE49-F238E27FC236}">
                <a16:creationId xmlns:a16="http://schemas.microsoft.com/office/drawing/2014/main" id="{F342065D-6CEE-4C1B-8213-D72B59FD3B7E}"/>
              </a:ext>
            </a:extLst>
          </p:cNvPr>
          <p:cNvGrpSpPr/>
          <p:nvPr/>
        </p:nvGrpSpPr>
        <p:grpSpPr>
          <a:xfrm>
            <a:off x="2645073" y="2303837"/>
            <a:ext cx="2250832" cy="1178528"/>
            <a:chOff x="577515" y="617998"/>
            <a:chExt cx="1688124" cy="883896"/>
          </a:xfrm>
        </p:grpSpPr>
        <p:sp>
          <p:nvSpPr>
            <p:cNvPr id="55" name="TextBox 54">
              <a:extLst>
                <a:ext uri="{FF2B5EF4-FFF2-40B4-BE49-F238E27FC236}">
                  <a16:creationId xmlns:a16="http://schemas.microsoft.com/office/drawing/2014/main" id="{9A2BFAA7-AEDA-4D94-B4EE-579B32315465}"/>
                </a:ext>
              </a:extLst>
            </p:cNvPr>
            <p:cNvSpPr txBox="1"/>
            <p:nvPr/>
          </p:nvSpPr>
          <p:spPr>
            <a:xfrm>
              <a:off x="577515" y="617998"/>
              <a:ext cx="1688124" cy="561741"/>
            </a:xfrm>
            <a:prstGeom prst="rect">
              <a:avLst/>
            </a:prstGeom>
            <a:noFill/>
          </p:spPr>
          <p:txBody>
            <a:bodyPr wrap="square" rtlCol="0">
              <a:spAutoFit/>
            </a:bodyPr>
            <a:lstStyle/>
            <a:p>
              <a:pPr algn="ctr"/>
              <a:r>
                <a:rPr lang="en-GB" sz="4267" dirty="0">
                  <a:latin typeface="Bahnschrift SemiBold" panose="020B0502040204020203" pitchFamily="34" charset="0"/>
                  <a:cs typeface="Angsana New" panose="020B0502040204020203" pitchFamily="18" charset="-34"/>
                </a:rPr>
                <a:t>11/2019</a:t>
              </a:r>
            </a:p>
          </p:txBody>
        </p:sp>
        <p:sp>
          <p:nvSpPr>
            <p:cNvPr id="56" name="TextBox 55">
              <a:extLst>
                <a:ext uri="{FF2B5EF4-FFF2-40B4-BE49-F238E27FC236}">
                  <a16:creationId xmlns:a16="http://schemas.microsoft.com/office/drawing/2014/main" id="{319773F9-71C2-4C52-AFE1-980C1C705F04}"/>
                </a:ext>
              </a:extLst>
            </p:cNvPr>
            <p:cNvSpPr txBox="1"/>
            <p:nvPr/>
          </p:nvSpPr>
          <p:spPr>
            <a:xfrm>
              <a:off x="577515" y="1124819"/>
              <a:ext cx="1688124" cy="377075"/>
            </a:xfrm>
            <a:prstGeom prst="rect">
              <a:avLst/>
            </a:prstGeom>
            <a:noFill/>
          </p:spPr>
          <p:txBody>
            <a:bodyPr wrap="square" rtlCol="0">
              <a:spAutoFit/>
            </a:bodyPr>
            <a:lstStyle/>
            <a:p>
              <a:pPr algn="ctr"/>
              <a:endParaRPr lang="en-GB" sz="2667" dirty="0">
                <a:solidFill>
                  <a:srgbClr val="777777"/>
                </a:solidFill>
                <a:latin typeface="Bahnschrift Light Condensed" panose="020B0502040204020203" pitchFamily="34" charset="0"/>
              </a:endParaRPr>
            </a:p>
          </p:txBody>
        </p:sp>
      </p:grpSp>
      <p:pic>
        <p:nvPicPr>
          <p:cNvPr id="6" name="Picture 5">
            <a:extLst>
              <a:ext uri="{FF2B5EF4-FFF2-40B4-BE49-F238E27FC236}">
                <a16:creationId xmlns:a16="http://schemas.microsoft.com/office/drawing/2014/main" id="{3329898A-AC42-42BF-9B16-CDA749999377}"/>
              </a:ext>
            </a:extLst>
          </p:cNvPr>
          <p:cNvPicPr>
            <a:picLocks noChangeAspect="1"/>
          </p:cNvPicPr>
          <p:nvPr/>
        </p:nvPicPr>
        <p:blipFill>
          <a:blip r:embed="rId3"/>
          <a:stretch>
            <a:fillRect/>
          </a:stretch>
        </p:blipFill>
        <p:spPr>
          <a:xfrm>
            <a:off x="3663398" y="375373"/>
            <a:ext cx="8330893" cy="914367"/>
          </a:xfrm>
          <a:prstGeom prst="rect">
            <a:avLst/>
          </a:prstGeom>
        </p:spPr>
      </p:pic>
      <p:pic>
        <p:nvPicPr>
          <p:cNvPr id="7" name="Picture 6">
            <a:extLst>
              <a:ext uri="{FF2B5EF4-FFF2-40B4-BE49-F238E27FC236}">
                <a16:creationId xmlns:a16="http://schemas.microsoft.com/office/drawing/2014/main" id="{40F7BC8D-0C8E-4AD5-86C6-52E8493D3B21}"/>
              </a:ext>
            </a:extLst>
          </p:cNvPr>
          <p:cNvPicPr>
            <a:picLocks noChangeAspect="1"/>
          </p:cNvPicPr>
          <p:nvPr/>
        </p:nvPicPr>
        <p:blipFill>
          <a:blip r:embed="rId4"/>
          <a:stretch>
            <a:fillRect/>
          </a:stretch>
        </p:blipFill>
        <p:spPr>
          <a:xfrm>
            <a:off x="6186371" y="3532625"/>
            <a:ext cx="2235143" cy="645196"/>
          </a:xfrm>
          <a:prstGeom prst="rect">
            <a:avLst/>
          </a:prstGeom>
        </p:spPr>
      </p:pic>
      <p:pic>
        <p:nvPicPr>
          <p:cNvPr id="9" name="Picture 8">
            <a:extLst>
              <a:ext uri="{FF2B5EF4-FFF2-40B4-BE49-F238E27FC236}">
                <a16:creationId xmlns:a16="http://schemas.microsoft.com/office/drawing/2014/main" id="{ACEC0E0F-286F-4C27-8764-CC689DD74F15}"/>
              </a:ext>
            </a:extLst>
          </p:cNvPr>
          <p:cNvPicPr>
            <a:picLocks noChangeAspect="1"/>
          </p:cNvPicPr>
          <p:nvPr/>
        </p:nvPicPr>
        <p:blipFill>
          <a:blip r:embed="rId5"/>
          <a:stretch>
            <a:fillRect/>
          </a:stretch>
        </p:blipFill>
        <p:spPr>
          <a:xfrm>
            <a:off x="5205599" y="1794571"/>
            <a:ext cx="6534845" cy="1441555"/>
          </a:xfrm>
          <a:prstGeom prst="rect">
            <a:avLst/>
          </a:prstGeom>
        </p:spPr>
      </p:pic>
      <p:pic>
        <p:nvPicPr>
          <p:cNvPr id="10" name="Picture 9">
            <a:extLst>
              <a:ext uri="{FF2B5EF4-FFF2-40B4-BE49-F238E27FC236}">
                <a16:creationId xmlns:a16="http://schemas.microsoft.com/office/drawing/2014/main" id="{F9F6A810-C595-4963-B0E8-EABE07BBCD88}"/>
              </a:ext>
            </a:extLst>
          </p:cNvPr>
          <p:cNvPicPr>
            <a:picLocks noChangeAspect="1"/>
          </p:cNvPicPr>
          <p:nvPr/>
        </p:nvPicPr>
        <p:blipFill>
          <a:blip r:embed="rId6"/>
          <a:stretch>
            <a:fillRect/>
          </a:stretch>
        </p:blipFill>
        <p:spPr>
          <a:xfrm>
            <a:off x="4752208" y="4669691"/>
            <a:ext cx="7129347" cy="1233248"/>
          </a:xfrm>
          <a:prstGeom prst="rect">
            <a:avLst/>
          </a:prstGeom>
        </p:spPr>
      </p:pic>
      <p:pic>
        <p:nvPicPr>
          <p:cNvPr id="8" name="Picture 7">
            <a:extLst>
              <a:ext uri="{FF2B5EF4-FFF2-40B4-BE49-F238E27FC236}">
                <a16:creationId xmlns:a16="http://schemas.microsoft.com/office/drawing/2014/main" id="{E2FC8663-0587-415E-9A69-676BB4E7B1A5}"/>
              </a:ext>
            </a:extLst>
          </p:cNvPr>
          <p:cNvPicPr>
            <a:picLocks noChangeAspect="1"/>
          </p:cNvPicPr>
          <p:nvPr/>
        </p:nvPicPr>
        <p:blipFill>
          <a:blip r:embed="rId7"/>
          <a:stretch>
            <a:fillRect/>
          </a:stretch>
        </p:blipFill>
        <p:spPr>
          <a:xfrm rot="20016037">
            <a:off x="745578" y="2142614"/>
            <a:ext cx="11198028" cy="2688791"/>
          </a:xfrm>
          <a:prstGeom prst="rect">
            <a:avLst/>
          </a:prstGeom>
        </p:spPr>
      </p:pic>
    </p:spTree>
    <p:extLst>
      <p:ext uri="{BB962C8B-B14F-4D97-AF65-F5344CB8AC3E}">
        <p14:creationId xmlns:p14="http://schemas.microsoft.com/office/powerpoint/2010/main" val="182786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 calcmode="lin" valueType="num">
                                      <p:cBhvr>
                                        <p:cTn id="10" dur="500" fill="hold"/>
                                        <p:tgtEl>
                                          <p:spTgt spid="53"/>
                                        </p:tgtEl>
                                        <p:attrNameLst>
                                          <p:attrName>ppt_w</p:attrName>
                                        </p:attrNameLst>
                                      </p:cBhvr>
                                      <p:tavLst>
                                        <p:tav tm="0">
                                          <p:val>
                                            <p:fltVal val="0"/>
                                          </p:val>
                                        </p:tav>
                                        <p:tav tm="100000">
                                          <p:val>
                                            <p:strVal val="#ppt_w"/>
                                          </p:val>
                                        </p:tav>
                                      </p:tavLst>
                                    </p:anim>
                                    <p:anim calcmode="lin" valueType="num">
                                      <p:cBhvr>
                                        <p:cTn id="11" dur="500" fill="hold"/>
                                        <p:tgtEl>
                                          <p:spTgt spid="53"/>
                                        </p:tgtEl>
                                        <p:attrNameLst>
                                          <p:attrName>ppt_h</p:attrName>
                                        </p:attrNameLst>
                                      </p:cBhvr>
                                      <p:tavLst>
                                        <p:tav tm="0">
                                          <p:val>
                                            <p:fltVal val="0"/>
                                          </p:val>
                                        </p:tav>
                                        <p:tav tm="100000">
                                          <p:val>
                                            <p:strVal val="#ppt_h"/>
                                          </p:val>
                                        </p:tav>
                                      </p:tavLst>
                                    </p:anim>
                                    <p:animEffect transition="in" filter="fade">
                                      <p:cBhvr>
                                        <p:cTn id="12" dur="500"/>
                                        <p:tgtEl>
                                          <p:spTgt spid="53"/>
                                        </p:tgtEl>
                                      </p:cBhvr>
                                    </p:animEffect>
                                  </p:childTnLst>
                                </p:cTn>
                              </p:par>
                              <p:par>
                                <p:cTn id="13" presetID="53" presetClass="entr" presetSubtype="16"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p:cTn id="15" dur="750" fill="hold"/>
                                        <p:tgtEl>
                                          <p:spTgt spid="54"/>
                                        </p:tgtEl>
                                        <p:attrNameLst>
                                          <p:attrName>ppt_w</p:attrName>
                                        </p:attrNameLst>
                                      </p:cBhvr>
                                      <p:tavLst>
                                        <p:tav tm="0">
                                          <p:val>
                                            <p:fltVal val="0"/>
                                          </p:val>
                                        </p:tav>
                                        <p:tav tm="100000">
                                          <p:val>
                                            <p:strVal val="#ppt_w"/>
                                          </p:val>
                                        </p:tav>
                                      </p:tavLst>
                                    </p:anim>
                                    <p:anim calcmode="lin" valueType="num">
                                      <p:cBhvr>
                                        <p:cTn id="16" dur="750" fill="hold"/>
                                        <p:tgtEl>
                                          <p:spTgt spid="54"/>
                                        </p:tgtEl>
                                        <p:attrNameLst>
                                          <p:attrName>ppt_h</p:attrName>
                                        </p:attrNameLst>
                                      </p:cBhvr>
                                      <p:tavLst>
                                        <p:tav tm="0">
                                          <p:val>
                                            <p:fltVal val="0"/>
                                          </p:val>
                                        </p:tav>
                                        <p:tav tm="100000">
                                          <p:val>
                                            <p:strVal val="#ppt_h"/>
                                          </p:val>
                                        </p:tav>
                                      </p:tavLst>
                                    </p:anim>
                                    <p:animEffect transition="in" filter="fade">
                                      <p:cBhvr>
                                        <p:cTn id="17" dur="7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fltVal val="0"/>
                                          </p:val>
                                        </p:tav>
                                        <p:tav tm="100000">
                                          <p:val>
                                            <p:strVal val="#ppt_w"/>
                                          </p:val>
                                        </p:tav>
                                      </p:tavLst>
                                    </p:anim>
                                    <p:anim calcmode="lin" valueType="num">
                                      <p:cBhvr>
                                        <p:cTn id="51" dur="1000" fill="hold"/>
                                        <p:tgtEl>
                                          <p:spTgt spid="8"/>
                                        </p:tgtEl>
                                        <p:attrNameLst>
                                          <p:attrName>ppt_h</p:attrName>
                                        </p:attrNameLst>
                                      </p:cBhvr>
                                      <p:tavLst>
                                        <p:tav tm="0">
                                          <p:val>
                                            <p:fltVal val="0"/>
                                          </p:val>
                                        </p:tav>
                                        <p:tav tm="100000">
                                          <p:val>
                                            <p:strVal val="#ppt_h"/>
                                          </p:val>
                                        </p:tav>
                                      </p:tavLst>
                                    </p:anim>
                                    <p:anim calcmode="lin" valueType="num">
                                      <p:cBhvr>
                                        <p:cTn id="52" dur="1000" fill="hold"/>
                                        <p:tgtEl>
                                          <p:spTgt spid="8"/>
                                        </p:tgtEl>
                                        <p:attrNameLst>
                                          <p:attrName>style.rotation</p:attrName>
                                        </p:attrNameLst>
                                      </p:cBhvr>
                                      <p:tavLst>
                                        <p:tav tm="0">
                                          <p:val>
                                            <p:fltVal val="90"/>
                                          </p:val>
                                        </p:tav>
                                        <p:tav tm="100000">
                                          <p:val>
                                            <p:fltVal val="0"/>
                                          </p:val>
                                        </p:tav>
                                      </p:tavLst>
                                    </p:anim>
                                    <p:animEffect transition="in" filter="fade">
                                      <p:cBhvr>
                                        <p:cTn id="5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DEE15E-F7DE-42E5-B5E2-F43E32CDDABF}"/>
              </a:ext>
            </a:extLst>
          </p:cNvPr>
          <p:cNvGrpSpPr/>
          <p:nvPr/>
        </p:nvGrpSpPr>
        <p:grpSpPr>
          <a:xfrm>
            <a:off x="0" y="3222172"/>
            <a:ext cx="12820627" cy="3408323"/>
            <a:chOff x="217220" y="620711"/>
            <a:chExt cx="15601567" cy="4652177"/>
          </a:xfrm>
        </p:grpSpPr>
        <p:cxnSp>
          <p:nvCxnSpPr>
            <p:cNvPr id="47" name="Straight Connector 46">
              <a:extLst>
                <a:ext uri="{FF2B5EF4-FFF2-40B4-BE49-F238E27FC236}">
                  <a16:creationId xmlns:a16="http://schemas.microsoft.com/office/drawing/2014/main" id="{F39309EF-07CD-4F48-A170-35A9B5137EB7}"/>
                </a:ext>
              </a:extLst>
            </p:cNvPr>
            <p:cNvCxnSpPr>
              <a:cxnSpLocks/>
            </p:cNvCxnSpPr>
            <p:nvPr/>
          </p:nvCxnSpPr>
          <p:spPr>
            <a:xfrm flipV="1">
              <a:off x="9824867" y="2371452"/>
              <a:ext cx="1979702" cy="100959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4CAEF4-70BD-4F93-B805-736E299B540E}"/>
                </a:ext>
              </a:extLst>
            </p:cNvPr>
            <p:cNvCxnSpPr>
              <a:cxnSpLocks/>
            </p:cNvCxnSpPr>
            <p:nvPr/>
          </p:nvCxnSpPr>
          <p:spPr>
            <a:xfrm>
              <a:off x="8315500" y="2461335"/>
              <a:ext cx="1521533" cy="828636"/>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E69D70-7AA6-47B3-A3DB-047043FDFE40}"/>
                </a:ext>
              </a:extLst>
            </p:cNvPr>
            <p:cNvCxnSpPr/>
            <p:nvPr/>
          </p:nvCxnSpPr>
          <p:spPr>
            <a:xfrm flipV="1">
              <a:off x="6665340" y="2416635"/>
              <a:ext cx="1569658" cy="91783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107EC7-9439-441E-B03A-8B7A3CAC0FE2}"/>
                </a:ext>
              </a:extLst>
            </p:cNvPr>
            <p:cNvCxnSpPr>
              <a:cxnSpLocks/>
            </p:cNvCxnSpPr>
            <p:nvPr/>
          </p:nvCxnSpPr>
          <p:spPr>
            <a:xfrm>
              <a:off x="5088140" y="2559487"/>
              <a:ext cx="1521533" cy="828636"/>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C529732-7F15-4845-B00A-A960B7734045}"/>
                </a:ext>
              </a:extLst>
            </p:cNvPr>
            <p:cNvSpPr/>
            <p:nvPr/>
          </p:nvSpPr>
          <p:spPr>
            <a:xfrm>
              <a:off x="6291298" y="3006814"/>
              <a:ext cx="684875" cy="67164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cxnSp>
          <p:nvCxnSpPr>
            <p:cNvPr id="14" name="Straight Connector 13">
              <a:extLst>
                <a:ext uri="{FF2B5EF4-FFF2-40B4-BE49-F238E27FC236}">
                  <a16:creationId xmlns:a16="http://schemas.microsoft.com/office/drawing/2014/main" id="{9F9B15BA-A2B7-4CD2-BCAD-3FD07AE7AAE4}"/>
                </a:ext>
              </a:extLst>
            </p:cNvPr>
            <p:cNvCxnSpPr/>
            <p:nvPr/>
          </p:nvCxnSpPr>
          <p:spPr>
            <a:xfrm flipV="1">
              <a:off x="3389855" y="2440889"/>
              <a:ext cx="1569658" cy="91783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2C36DB-0A37-431B-9CD9-7D7CE1365166}"/>
                </a:ext>
              </a:extLst>
            </p:cNvPr>
            <p:cNvCxnSpPr>
              <a:cxnSpLocks/>
            </p:cNvCxnSpPr>
            <p:nvPr/>
          </p:nvCxnSpPr>
          <p:spPr>
            <a:xfrm>
              <a:off x="1827600" y="2530085"/>
              <a:ext cx="1521533" cy="828636"/>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D86613-DA21-4AEA-B60A-071B379CF5A8}"/>
                </a:ext>
              </a:extLst>
            </p:cNvPr>
            <p:cNvCxnSpPr/>
            <p:nvPr/>
          </p:nvCxnSpPr>
          <p:spPr>
            <a:xfrm flipV="1">
              <a:off x="217220" y="2500122"/>
              <a:ext cx="1569658" cy="91783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93FE71D-4E2B-486A-B462-67B58D30D53E}"/>
                </a:ext>
              </a:extLst>
            </p:cNvPr>
            <p:cNvSpPr/>
            <p:nvPr/>
          </p:nvSpPr>
          <p:spPr>
            <a:xfrm>
              <a:off x="1482303" y="2145169"/>
              <a:ext cx="684875" cy="6716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sp>
          <p:nvSpPr>
            <p:cNvPr id="21" name="Oval 20">
              <a:extLst>
                <a:ext uri="{FF2B5EF4-FFF2-40B4-BE49-F238E27FC236}">
                  <a16:creationId xmlns:a16="http://schemas.microsoft.com/office/drawing/2014/main" id="{EEA6E850-3D47-408A-B7D4-6C1A92937F75}"/>
                </a:ext>
              </a:extLst>
            </p:cNvPr>
            <p:cNvSpPr/>
            <p:nvPr/>
          </p:nvSpPr>
          <p:spPr>
            <a:xfrm>
              <a:off x="3006695" y="2973805"/>
              <a:ext cx="684875" cy="6716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sp>
          <p:nvSpPr>
            <p:cNvPr id="22" name="Oval 21">
              <a:extLst>
                <a:ext uri="{FF2B5EF4-FFF2-40B4-BE49-F238E27FC236}">
                  <a16:creationId xmlns:a16="http://schemas.microsoft.com/office/drawing/2014/main" id="{5455069F-E10E-4169-80E2-1CDA6EBECC3C}"/>
                </a:ext>
              </a:extLst>
            </p:cNvPr>
            <p:cNvSpPr/>
            <p:nvPr/>
          </p:nvSpPr>
          <p:spPr>
            <a:xfrm>
              <a:off x="4641138" y="2194261"/>
              <a:ext cx="684875" cy="6716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grpSp>
          <p:nvGrpSpPr>
            <p:cNvPr id="27" name="Group 26">
              <a:extLst>
                <a:ext uri="{FF2B5EF4-FFF2-40B4-BE49-F238E27FC236}">
                  <a16:creationId xmlns:a16="http://schemas.microsoft.com/office/drawing/2014/main" id="{EF1FF486-DD98-4EAB-A602-CC693712DB12}"/>
                </a:ext>
              </a:extLst>
            </p:cNvPr>
            <p:cNvGrpSpPr/>
            <p:nvPr/>
          </p:nvGrpSpPr>
          <p:grpSpPr>
            <a:xfrm>
              <a:off x="1008611" y="3295723"/>
              <a:ext cx="1688124" cy="1977165"/>
              <a:chOff x="577515" y="617998"/>
              <a:chExt cx="1688124" cy="1977165"/>
            </a:xfrm>
          </p:grpSpPr>
          <p:sp>
            <p:nvSpPr>
              <p:cNvPr id="25" name="TextBox 24">
                <a:extLst>
                  <a:ext uri="{FF2B5EF4-FFF2-40B4-BE49-F238E27FC236}">
                    <a16:creationId xmlns:a16="http://schemas.microsoft.com/office/drawing/2014/main" id="{197771C5-D4CF-4A11-81D0-D3BAEF633E27}"/>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07/2014</a:t>
                </a:r>
              </a:p>
            </p:txBody>
          </p:sp>
          <p:sp>
            <p:nvSpPr>
              <p:cNvPr id="26" name="TextBox 25">
                <a:extLst>
                  <a:ext uri="{FF2B5EF4-FFF2-40B4-BE49-F238E27FC236}">
                    <a16:creationId xmlns:a16="http://schemas.microsoft.com/office/drawing/2014/main" id="{E6BBD438-C67C-4E5C-B2B6-7B1FA03B99DE}"/>
                  </a:ext>
                </a:extLst>
              </p:cNvPr>
              <p:cNvSpPr txBox="1"/>
              <p:nvPr/>
            </p:nvSpPr>
            <p:spPr>
              <a:xfrm>
                <a:off x="577515" y="1124819"/>
                <a:ext cx="1688124" cy="1470344"/>
              </a:xfrm>
              <a:prstGeom prst="rect">
                <a:avLst/>
              </a:prstGeom>
              <a:noFill/>
            </p:spPr>
            <p:txBody>
              <a:bodyPr wrap="square" rtlCol="0">
                <a:spAutoFit/>
              </a:bodyPr>
              <a:lstStyle/>
              <a:p>
                <a:pPr algn="ctr"/>
                <a:r>
                  <a:rPr lang="en-GB" sz="1600" dirty="0">
                    <a:latin typeface="Bahnschrift Light Condensed" panose="020B0502040204020203" pitchFamily="34" charset="0"/>
                    <a:cs typeface="Angsana New" panose="020B0502040204020203" pitchFamily="18" charset="-34"/>
                  </a:rPr>
                  <a:t>Need to Migrate </a:t>
                </a:r>
                <a:r>
                  <a:rPr lang="en-GB" sz="1600" dirty="0" err="1">
                    <a:latin typeface="Bahnschrift Light Condensed" panose="020B0502040204020203" pitchFamily="34" charset="0"/>
                    <a:cs typeface="Angsana New" panose="020B0502040204020203" pitchFamily="18" charset="-34"/>
                  </a:rPr>
                  <a:t>Sharepoint</a:t>
                </a:r>
                <a:r>
                  <a:rPr lang="en-GB" sz="1600" dirty="0">
                    <a:latin typeface="Bahnschrift Light Condensed" panose="020B0502040204020203" pitchFamily="34" charset="0"/>
                    <a:cs typeface="Angsana New" panose="020B0502040204020203" pitchFamily="18" charset="-34"/>
                  </a:rPr>
                  <a:t> databases</a:t>
                </a:r>
              </a:p>
            </p:txBody>
          </p:sp>
        </p:grpSp>
        <p:pic>
          <p:nvPicPr>
            <p:cNvPr id="2050" name="Picture 2">
              <a:extLst>
                <a:ext uri="{FF2B5EF4-FFF2-40B4-BE49-F238E27FC236}">
                  <a16:creationId xmlns:a16="http://schemas.microsoft.com/office/drawing/2014/main" id="{A1B5E8A7-1CD0-4E58-A6AE-D11A9E64C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44" t="4785" r="3314" b="30328"/>
            <a:stretch/>
          </p:blipFill>
          <p:spPr bwMode="auto">
            <a:xfrm>
              <a:off x="1102878" y="620711"/>
              <a:ext cx="1368000" cy="1332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8D07552-E27A-477D-B84C-3BE57E121D5F}"/>
                </a:ext>
              </a:extLst>
            </p:cNvPr>
            <p:cNvGrpSpPr/>
            <p:nvPr/>
          </p:nvGrpSpPr>
          <p:grpSpPr>
            <a:xfrm>
              <a:off x="4298701" y="3293592"/>
              <a:ext cx="1688124" cy="1977165"/>
              <a:chOff x="577515" y="617998"/>
              <a:chExt cx="1688124" cy="1977165"/>
            </a:xfrm>
          </p:grpSpPr>
          <p:sp>
            <p:nvSpPr>
              <p:cNvPr id="30" name="TextBox 29">
                <a:extLst>
                  <a:ext uri="{FF2B5EF4-FFF2-40B4-BE49-F238E27FC236}">
                    <a16:creationId xmlns:a16="http://schemas.microsoft.com/office/drawing/2014/main" id="{6408BD2B-EA27-4565-B290-1216FE9662EC}"/>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06/2016</a:t>
                </a:r>
              </a:p>
            </p:txBody>
          </p:sp>
          <p:sp>
            <p:nvSpPr>
              <p:cNvPr id="31" name="TextBox 30">
                <a:extLst>
                  <a:ext uri="{FF2B5EF4-FFF2-40B4-BE49-F238E27FC236}">
                    <a16:creationId xmlns:a16="http://schemas.microsoft.com/office/drawing/2014/main" id="{930A6F87-D5E7-40BC-99D5-E21904C3AE45}"/>
                  </a:ext>
                </a:extLst>
              </p:cNvPr>
              <p:cNvSpPr txBox="1"/>
              <p:nvPr/>
            </p:nvSpPr>
            <p:spPr>
              <a:xfrm>
                <a:off x="577515" y="1124819"/>
                <a:ext cx="1688124" cy="1470344"/>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First Community Contributions</a:t>
                </a:r>
              </a:p>
            </p:txBody>
          </p:sp>
        </p:grpSp>
        <p:grpSp>
          <p:nvGrpSpPr>
            <p:cNvPr id="38" name="Group 37">
              <a:extLst>
                <a:ext uri="{FF2B5EF4-FFF2-40B4-BE49-F238E27FC236}">
                  <a16:creationId xmlns:a16="http://schemas.microsoft.com/office/drawing/2014/main" id="{A9D94F53-826D-497F-9256-501C9020995C}"/>
                </a:ext>
              </a:extLst>
            </p:cNvPr>
            <p:cNvGrpSpPr/>
            <p:nvPr/>
          </p:nvGrpSpPr>
          <p:grpSpPr>
            <a:xfrm>
              <a:off x="2553195" y="1007600"/>
              <a:ext cx="1688124" cy="1641087"/>
              <a:chOff x="577515" y="617998"/>
              <a:chExt cx="1688124" cy="1641087"/>
            </a:xfrm>
          </p:grpSpPr>
          <p:sp>
            <p:nvSpPr>
              <p:cNvPr id="39" name="TextBox 38">
                <a:extLst>
                  <a:ext uri="{FF2B5EF4-FFF2-40B4-BE49-F238E27FC236}">
                    <a16:creationId xmlns:a16="http://schemas.microsoft.com/office/drawing/2014/main" id="{0A837240-D309-4F7B-A460-95921597E414}"/>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07/2014</a:t>
                </a:r>
              </a:p>
            </p:txBody>
          </p:sp>
          <p:sp>
            <p:nvSpPr>
              <p:cNvPr id="40" name="TextBox 39">
                <a:extLst>
                  <a:ext uri="{FF2B5EF4-FFF2-40B4-BE49-F238E27FC236}">
                    <a16:creationId xmlns:a16="http://schemas.microsoft.com/office/drawing/2014/main" id="{8EBD51C4-E978-493C-A4C6-C622DF0AF053}"/>
                  </a:ext>
                </a:extLst>
              </p:cNvPr>
              <p:cNvSpPr txBox="1"/>
              <p:nvPr/>
            </p:nvSpPr>
            <p:spPr>
              <a:xfrm>
                <a:off x="577515" y="1124819"/>
                <a:ext cx="1688124" cy="1134266"/>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Published to GitHub &amp; </a:t>
                </a:r>
                <a:r>
                  <a:rPr lang="en-GB" sz="1600" dirty="0" err="1">
                    <a:solidFill>
                      <a:srgbClr val="777777"/>
                    </a:solidFill>
                    <a:latin typeface="Bahnschrift Light Condensed" panose="020B0502040204020203" pitchFamily="34" charset="0"/>
                  </a:rPr>
                  <a:t>ScriptCenter</a:t>
                </a:r>
                <a:endParaRPr lang="en-GB" sz="1600" dirty="0">
                  <a:solidFill>
                    <a:srgbClr val="777777"/>
                  </a:solidFill>
                  <a:latin typeface="Bahnschrift Light Condensed" panose="020B0502040204020203" pitchFamily="34" charset="0"/>
                </a:endParaRPr>
              </a:p>
            </p:txBody>
          </p:sp>
        </p:grpSp>
        <p:grpSp>
          <p:nvGrpSpPr>
            <p:cNvPr id="24" name="Group 23">
              <a:extLst>
                <a:ext uri="{FF2B5EF4-FFF2-40B4-BE49-F238E27FC236}">
                  <a16:creationId xmlns:a16="http://schemas.microsoft.com/office/drawing/2014/main" id="{8C35BC18-C0B7-4E3F-A7FB-FFFA46226704}"/>
                </a:ext>
              </a:extLst>
            </p:cNvPr>
            <p:cNvGrpSpPr/>
            <p:nvPr/>
          </p:nvGrpSpPr>
          <p:grpSpPr>
            <a:xfrm>
              <a:off x="5789673" y="1121116"/>
              <a:ext cx="1688124" cy="1977165"/>
              <a:chOff x="577515" y="617998"/>
              <a:chExt cx="1688124" cy="1977165"/>
            </a:xfrm>
          </p:grpSpPr>
          <p:sp>
            <p:nvSpPr>
              <p:cNvPr id="28" name="TextBox 27">
                <a:extLst>
                  <a:ext uri="{FF2B5EF4-FFF2-40B4-BE49-F238E27FC236}">
                    <a16:creationId xmlns:a16="http://schemas.microsoft.com/office/drawing/2014/main" id="{D4D3F3CD-4680-43DB-B035-722D9AB6E581}"/>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06/2016</a:t>
                </a:r>
              </a:p>
            </p:txBody>
          </p:sp>
          <p:sp>
            <p:nvSpPr>
              <p:cNvPr id="32" name="TextBox 31">
                <a:extLst>
                  <a:ext uri="{FF2B5EF4-FFF2-40B4-BE49-F238E27FC236}">
                    <a16:creationId xmlns:a16="http://schemas.microsoft.com/office/drawing/2014/main" id="{4AABB9DB-B226-4748-9F20-E8C4826C0CE8}"/>
                  </a:ext>
                </a:extLst>
              </p:cNvPr>
              <p:cNvSpPr txBox="1"/>
              <p:nvPr/>
            </p:nvSpPr>
            <p:spPr>
              <a:xfrm>
                <a:off x="577515" y="1124819"/>
                <a:ext cx="1688124" cy="1470344"/>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SQL Community Slack Was Born</a:t>
                </a:r>
              </a:p>
            </p:txBody>
          </p:sp>
        </p:grpSp>
        <p:sp>
          <p:nvSpPr>
            <p:cNvPr id="34" name="Oval 33">
              <a:extLst>
                <a:ext uri="{FF2B5EF4-FFF2-40B4-BE49-F238E27FC236}">
                  <a16:creationId xmlns:a16="http://schemas.microsoft.com/office/drawing/2014/main" id="{985EDF70-10D8-4318-AE75-500D331ED2FD}"/>
                </a:ext>
              </a:extLst>
            </p:cNvPr>
            <p:cNvSpPr/>
            <p:nvPr/>
          </p:nvSpPr>
          <p:spPr>
            <a:xfrm>
              <a:off x="7940684" y="2111503"/>
              <a:ext cx="684875" cy="6716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grpSp>
          <p:nvGrpSpPr>
            <p:cNvPr id="35" name="Group 34">
              <a:extLst>
                <a:ext uri="{FF2B5EF4-FFF2-40B4-BE49-F238E27FC236}">
                  <a16:creationId xmlns:a16="http://schemas.microsoft.com/office/drawing/2014/main" id="{B86FAC4A-68DE-4A67-B3DB-CCD7F724A7DF}"/>
                </a:ext>
              </a:extLst>
            </p:cNvPr>
            <p:cNvGrpSpPr/>
            <p:nvPr/>
          </p:nvGrpSpPr>
          <p:grpSpPr>
            <a:xfrm>
              <a:off x="7558437" y="3225082"/>
              <a:ext cx="1688124" cy="1641087"/>
              <a:chOff x="577515" y="617998"/>
              <a:chExt cx="1688124" cy="1641087"/>
            </a:xfrm>
          </p:grpSpPr>
          <p:sp>
            <p:nvSpPr>
              <p:cNvPr id="36" name="TextBox 35">
                <a:extLst>
                  <a:ext uri="{FF2B5EF4-FFF2-40B4-BE49-F238E27FC236}">
                    <a16:creationId xmlns:a16="http://schemas.microsoft.com/office/drawing/2014/main" id="{C1F0F4F7-1877-49BB-9A37-B38B77017237}"/>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01/2017</a:t>
                </a:r>
              </a:p>
            </p:txBody>
          </p:sp>
          <p:sp>
            <p:nvSpPr>
              <p:cNvPr id="37" name="TextBox 36">
                <a:extLst>
                  <a:ext uri="{FF2B5EF4-FFF2-40B4-BE49-F238E27FC236}">
                    <a16:creationId xmlns:a16="http://schemas.microsoft.com/office/drawing/2014/main" id="{1554D22E-EDCD-465E-98A4-3370939DC870}"/>
                  </a:ext>
                </a:extLst>
              </p:cNvPr>
              <p:cNvSpPr txBox="1"/>
              <p:nvPr/>
            </p:nvSpPr>
            <p:spPr>
              <a:xfrm>
                <a:off x="577515" y="1124819"/>
                <a:ext cx="1688124" cy="1134266"/>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The Road to 1.0</a:t>
                </a:r>
                <a:br>
                  <a:rPr lang="en-GB" sz="1600" dirty="0">
                    <a:solidFill>
                      <a:srgbClr val="777777"/>
                    </a:solidFill>
                    <a:latin typeface="Bahnschrift Light Condensed" panose="020B0502040204020203" pitchFamily="34" charset="0"/>
                  </a:rPr>
                </a:br>
                <a:r>
                  <a:rPr lang="en-GB" sz="1600" dirty="0">
                    <a:solidFill>
                      <a:srgbClr val="777777"/>
                    </a:solidFill>
                    <a:latin typeface="Bahnschrift Light Condensed" panose="020B0502040204020203" pitchFamily="34" charset="0"/>
                  </a:rPr>
                  <a:t>starts</a:t>
                </a:r>
              </a:p>
            </p:txBody>
          </p:sp>
        </p:grpSp>
        <p:sp>
          <p:nvSpPr>
            <p:cNvPr id="41" name="TextBox 40">
              <a:extLst>
                <a:ext uri="{FF2B5EF4-FFF2-40B4-BE49-F238E27FC236}">
                  <a16:creationId xmlns:a16="http://schemas.microsoft.com/office/drawing/2014/main" id="{438D8EEC-6B7D-4FDE-B206-1ED498632770}"/>
                </a:ext>
              </a:extLst>
            </p:cNvPr>
            <p:cNvSpPr txBox="1"/>
            <p:nvPr/>
          </p:nvSpPr>
          <p:spPr>
            <a:xfrm>
              <a:off x="7546504" y="1167219"/>
              <a:ext cx="1688124" cy="1302568"/>
            </a:xfrm>
            <a:prstGeom prst="rect">
              <a:avLst/>
            </a:prstGeom>
            <a:noFill/>
          </p:spPr>
          <p:txBody>
            <a:bodyPr wrap="square" rtlCol="0">
              <a:spAutoFit/>
            </a:bodyPr>
            <a:lstStyle/>
            <a:p>
              <a:pPr algn="ctr"/>
              <a:r>
                <a:rPr lang="en-GB" sz="1867" dirty="0">
                  <a:solidFill>
                    <a:srgbClr val="777777"/>
                  </a:solidFill>
                  <a:latin typeface="Bahnschrift Light Condensed" panose="020B0502040204020203" pitchFamily="34" charset="0"/>
                </a:rPr>
                <a:t>32 Contributors</a:t>
              </a:r>
            </a:p>
          </p:txBody>
        </p:sp>
        <p:sp>
          <p:nvSpPr>
            <p:cNvPr id="43" name="Oval 42">
              <a:extLst>
                <a:ext uri="{FF2B5EF4-FFF2-40B4-BE49-F238E27FC236}">
                  <a16:creationId xmlns:a16="http://schemas.microsoft.com/office/drawing/2014/main" id="{EB2F6503-DB9F-42D8-8261-5E8BEDA1C164}"/>
                </a:ext>
              </a:extLst>
            </p:cNvPr>
            <p:cNvSpPr/>
            <p:nvPr/>
          </p:nvSpPr>
          <p:spPr>
            <a:xfrm>
              <a:off x="9575097" y="3022896"/>
              <a:ext cx="684875" cy="6716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grpSp>
          <p:nvGrpSpPr>
            <p:cNvPr id="44" name="Group 43">
              <a:extLst>
                <a:ext uri="{FF2B5EF4-FFF2-40B4-BE49-F238E27FC236}">
                  <a16:creationId xmlns:a16="http://schemas.microsoft.com/office/drawing/2014/main" id="{D32E9FD1-E1BE-4EB8-AAC0-22B225C2077D}"/>
                </a:ext>
              </a:extLst>
            </p:cNvPr>
            <p:cNvGrpSpPr/>
            <p:nvPr/>
          </p:nvGrpSpPr>
          <p:grpSpPr>
            <a:xfrm>
              <a:off x="8992971" y="1498726"/>
              <a:ext cx="1688124" cy="968929"/>
              <a:chOff x="577515" y="617998"/>
              <a:chExt cx="1688124" cy="968929"/>
            </a:xfrm>
          </p:grpSpPr>
          <p:sp>
            <p:nvSpPr>
              <p:cNvPr id="45" name="TextBox 44">
                <a:extLst>
                  <a:ext uri="{FF2B5EF4-FFF2-40B4-BE49-F238E27FC236}">
                    <a16:creationId xmlns:a16="http://schemas.microsoft.com/office/drawing/2014/main" id="{D0D5C1C3-9903-413C-A4EB-703D4812EAD4}"/>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03/2018</a:t>
                </a:r>
              </a:p>
            </p:txBody>
          </p:sp>
          <p:sp>
            <p:nvSpPr>
              <p:cNvPr id="46" name="TextBox 45">
                <a:extLst>
                  <a:ext uri="{FF2B5EF4-FFF2-40B4-BE49-F238E27FC236}">
                    <a16:creationId xmlns:a16="http://schemas.microsoft.com/office/drawing/2014/main" id="{6EB49871-23BF-45FC-BE07-B879EDC9A3BC}"/>
                  </a:ext>
                </a:extLst>
              </p:cNvPr>
              <p:cNvSpPr txBox="1"/>
              <p:nvPr/>
            </p:nvSpPr>
            <p:spPr>
              <a:xfrm>
                <a:off x="577515" y="1124819"/>
                <a:ext cx="1688124" cy="462108"/>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MIT Licence</a:t>
                </a:r>
              </a:p>
            </p:txBody>
          </p:sp>
        </p:grpSp>
        <p:sp>
          <p:nvSpPr>
            <p:cNvPr id="48" name="Oval 47">
              <a:extLst>
                <a:ext uri="{FF2B5EF4-FFF2-40B4-BE49-F238E27FC236}">
                  <a16:creationId xmlns:a16="http://schemas.microsoft.com/office/drawing/2014/main" id="{BF6E62A0-A2EB-43C1-A2C8-5E65CFE1CBB8}"/>
                </a:ext>
              </a:extLst>
            </p:cNvPr>
            <p:cNvSpPr/>
            <p:nvPr/>
          </p:nvSpPr>
          <p:spPr>
            <a:xfrm>
              <a:off x="11283498" y="2057959"/>
              <a:ext cx="684875" cy="67164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grpSp>
          <p:nvGrpSpPr>
            <p:cNvPr id="49" name="Group 48">
              <a:extLst>
                <a:ext uri="{FF2B5EF4-FFF2-40B4-BE49-F238E27FC236}">
                  <a16:creationId xmlns:a16="http://schemas.microsoft.com/office/drawing/2014/main" id="{071C0197-A2AF-4C3E-BA12-05203AA984AE}"/>
                </a:ext>
              </a:extLst>
            </p:cNvPr>
            <p:cNvGrpSpPr/>
            <p:nvPr/>
          </p:nvGrpSpPr>
          <p:grpSpPr>
            <a:xfrm>
              <a:off x="10815193" y="3191986"/>
              <a:ext cx="1688124" cy="968929"/>
              <a:chOff x="577515" y="617998"/>
              <a:chExt cx="1688124" cy="968929"/>
            </a:xfrm>
          </p:grpSpPr>
          <p:sp>
            <p:nvSpPr>
              <p:cNvPr id="50" name="TextBox 49">
                <a:extLst>
                  <a:ext uri="{FF2B5EF4-FFF2-40B4-BE49-F238E27FC236}">
                    <a16:creationId xmlns:a16="http://schemas.microsoft.com/office/drawing/2014/main" id="{0F9CCFBE-F25A-4C12-A4C8-ACB4C1E70680}"/>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06/2019</a:t>
                </a:r>
              </a:p>
            </p:txBody>
          </p:sp>
          <p:sp>
            <p:nvSpPr>
              <p:cNvPr id="51" name="TextBox 50">
                <a:extLst>
                  <a:ext uri="{FF2B5EF4-FFF2-40B4-BE49-F238E27FC236}">
                    <a16:creationId xmlns:a16="http://schemas.microsoft.com/office/drawing/2014/main" id="{C2ED6071-638A-4919-BED7-AA155053F70B}"/>
                  </a:ext>
                </a:extLst>
              </p:cNvPr>
              <p:cNvSpPr txBox="1"/>
              <p:nvPr/>
            </p:nvSpPr>
            <p:spPr>
              <a:xfrm>
                <a:off x="577515" y="1124819"/>
                <a:ext cx="1688124" cy="462108"/>
              </a:xfrm>
              <a:prstGeom prst="rect">
                <a:avLst/>
              </a:prstGeom>
              <a:noFill/>
            </p:spPr>
            <p:txBody>
              <a:bodyPr wrap="square" rtlCol="0">
                <a:spAutoFit/>
              </a:bodyPr>
              <a:lstStyle/>
              <a:p>
                <a:pPr algn="ctr"/>
                <a:r>
                  <a:rPr lang="en-GB" sz="1600" dirty="0">
                    <a:solidFill>
                      <a:srgbClr val="777777"/>
                    </a:solidFill>
                    <a:latin typeface="Bahnschrift Light Condensed" panose="020B0502040204020203" pitchFamily="34" charset="0"/>
                  </a:rPr>
                  <a:t>Dbatools 1.0</a:t>
                </a:r>
              </a:p>
            </p:txBody>
          </p:sp>
        </p:grpSp>
        <p:cxnSp>
          <p:nvCxnSpPr>
            <p:cNvPr id="52" name="Straight Connector 51">
              <a:extLst>
                <a:ext uri="{FF2B5EF4-FFF2-40B4-BE49-F238E27FC236}">
                  <a16:creationId xmlns:a16="http://schemas.microsoft.com/office/drawing/2014/main" id="{7545A92E-4A57-42AF-AB68-98D97D05B85B}"/>
                </a:ext>
              </a:extLst>
            </p:cNvPr>
            <p:cNvCxnSpPr>
              <a:cxnSpLocks/>
            </p:cNvCxnSpPr>
            <p:nvPr/>
          </p:nvCxnSpPr>
          <p:spPr>
            <a:xfrm>
              <a:off x="11659255" y="2478897"/>
              <a:ext cx="1870479" cy="90215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7E04C57-1C85-46DF-A110-763E5D98F60A}"/>
                </a:ext>
              </a:extLst>
            </p:cNvPr>
            <p:cNvSpPr/>
            <p:nvPr/>
          </p:nvSpPr>
          <p:spPr>
            <a:xfrm>
              <a:off x="13284353" y="3045226"/>
              <a:ext cx="684875" cy="6716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33">
                <a:solidFill>
                  <a:srgbClr val="FFC000"/>
                </a:solidFill>
              </a:endParaRPr>
            </a:p>
          </p:txBody>
        </p:sp>
        <p:grpSp>
          <p:nvGrpSpPr>
            <p:cNvPr id="54" name="Group 53">
              <a:extLst>
                <a:ext uri="{FF2B5EF4-FFF2-40B4-BE49-F238E27FC236}">
                  <a16:creationId xmlns:a16="http://schemas.microsoft.com/office/drawing/2014/main" id="{F342065D-6CEE-4C1B-8213-D72B59FD3B7E}"/>
                </a:ext>
              </a:extLst>
            </p:cNvPr>
            <p:cNvGrpSpPr/>
            <p:nvPr/>
          </p:nvGrpSpPr>
          <p:grpSpPr>
            <a:xfrm>
              <a:off x="12685672" y="1495044"/>
              <a:ext cx="1688124" cy="1080868"/>
              <a:chOff x="577515" y="617998"/>
              <a:chExt cx="1688124" cy="1080868"/>
            </a:xfrm>
          </p:grpSpPr>
          <p:sp>
            <p:nvSpPr>
              <p:cNvPr id="55" name="TextBox 54">
                <a:extLst>
                  <a:ext uri="{FF2B5EF4-FFF2-40B4-BE49-F238E27FC236}">
                    <a16:creationId xmlns:a16="http://schemas.microsoft.com/office/drawing/2014/main" id="{9A2BFAA7-AEDA-4D94-B4EE-579B32315465}"/>
                  </a:ext>
                </a:extLst>
              </p:cNvPr>
              <p:cNvSpPr txBox="1"/>
              <p:nvPr/>
            </p:nvSpPr>
            <p:spPr>
              <a:xfrm>
                <a:off x="577515" y="617998"/>
                <a:ext cx="1688124" cy="574047"/>
              </a:xfrm>
              <a:prstGeom prst="rect">
                <a:avLst/>
              </a:prstGeom>
              <a:noFill/>
            </p:spPr>
            <p:txBody>
              <a:bodyPr wrap="square" rtlCol="0">
                <a:spAutoFit/>
              </a:bodyPr>
              <a:lstStyle/>
              <a:p>
                <a:pPr algn="ctr"/>
                <a:r>
                  <a:rPr lang="en-GB" sz="2133" dirty="0">
                    <a:latin typeface="Bahnschrift SemiBold" panose="020B0502040204020203" pitchFamily="34" charset="0"/>
                    <a:cs typeface="Angsana New" panose="020B0502040204020203" pitchFamily="18" charset="-34"/>
                  </a:rPr>
                  <a:t>11/2019</a:t>
                </a:r>
              </a:p>
            </p:txBody>
          </p:sp>
          <p:sp>
            <p:nvSpPr>
              <p:cNvPr id="56" name="TextBox 55">
                <a:extLst>
                  <a:ext uri="{FF2B5EF4-FFF2-40B4-BE49-F238E27FC236}">
                    <a16:creationId xmlns:a16="http://schemas.microsoft.com/office/drawing/2014/main" id="{319773F9-71C2-4C52-AFE1-980C1C705F04}"/>
                  </a:ext>
                </a:extLst>
              </p:cNvPr>
              <p:cNvSpPr txBox="1"/>
              <p:nvPr/>
            </p:nvSpPr>
            <p:spPr>
              <a:xfrm>
                <a:off x="577515" y="1124819"/>
                <a:ext cx="1688124" cy="574047"/>
              </a:xfrm>
              <a:prstGeom prst="rect">
                <a:avLst/>
              </a:prstGeom>
              <a:noFill/>
            </p:spPr>
            <p:txBody>
              <a:bodyPr wrap="square" rtlCol="0">
                <a:spAutoFit/>
              </a:bodyPr>
              <a:lstStyle/>
              <a:p>
                <a:pPr algn="ctr"/>
                <a:endParaRPr lang="en-GB" sz="2133" dirty="0">
                  <a:solidFill>
                    <a:srgbClr val="777777"/>
                  </a:solidFill>
                  <a:latin typeface="Bahnschrift Light Condensed" panose="020B0502040204020203" pitchFamily="34" charset="0"/>
                </a:endParaRPr>
              </a:p>
            </p:txBody>
          </p:sp>
        </p:grpSp>
        <p:cxnSp>
          <p:nvCxnSpPr>
            <p:cNvPr id="57" name="Straight Connector 56">
              <a:extLst>
                <a:ext uri="{FF2B5EF4-FFF2-40B4-BE49-F238E27FC236}">
                  <a16:creationId xmlns:a16="http://schemas.microsoft.com/office/drawing/2014/main" id="{72C8EAF8-E6B9-428D-9217-388A1C2367BA}"/>
                </a:ext>
              </a:extLst>
            </p:cNvPr>
            <p:cNvCxnSpPr>
              <a:cxnSpLocks/>
            </p:cNvCxnSpPr>
            <p:nvPr/>
          </p:nvCxnSpPr>
          <p:spPr>
            <a:xfrm flipV="1">
              <a:off x="13839085" y="2278350"/>
              <a:ext cx="1979702" cy="100959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16" descr="A person wearing a hat&#10;&#10;Description automatically generated">
            <a:extLst>
              <a:ext uri="{FF2B5EF4-FFF2-40B4-BE49-F238E27FC236}">
                <a16:creationId xmlns:a16="http://schemas.microsoft.com/office/drawing/2014/main" id="{2B137DC5-ED6D-4D21-AE55-18339D50D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105" y="202839"/>
            <a:ext cx="720000" cy="720000"/>
          </a:xfrm>
          <a:prstGeom prst="rect">
            <a:avLst/>
          </a:prstGeom>
        </p:spPr>
      </p:pic>
      <p:pic>
        <p:nvPicPr>
          <p:cNvPr id="19" name="Picture 18" descr="A person wearing a hat&#10;&#10;Description automatically generated">
            <a:extLst>
              <a:ext uri="{FF2B5EF4-FFF2-40B4-BE49-F238E27FC236}">
                <a16:creationId xmlns:a16="http://schemas.microsoft.com/office/drawing/2014/main" id="{D115C615-BEEC-401A-853F-F9BFFB720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920" y="202839"/>
            <a:ext cx="720000" cy="720000"/>
          </a:xfrm>
          <a:prstGeom prst="rect">
            <a:avLst/>
          </a:prstGeom>
        </p:spPr>
      </p:pic>
      <p:pic>
        <p:nvPicPr>
          <p:cNvPr id="59" name="Picture 58" descr="A person smiling for the camera&#10;&#10;Description automatically generated">
            <a:extLst>
              <a:ext uri="{FF2B5EF4-FFF2-40B4-BE49-F238E27FC236}">
                <a16:creationId xmlns:a16="http://schemas.microsoft.com/office/drawing/2014/main" id="{D9329509-5755-4946-A497-07D7674C3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05" y="202839"/>
            <a:ext cx="720000" cy="720000"/>
          </a:xfrm>
          <a:prstGeom prst="rect">
            <a:avLst/>
          </a:prstGeom>
        </p:spPr>
      </p:pic>
      <p:pic>
        <p:nvPicPr>
          <p:cNvPr id="61" name="Picture 60" descr="A close up of a person&#10;&#10;Description automatically generated">
            <a:extLst>
              <a:ext uri="{FF2B5EF4-FFF2-40B4-BE49-F238E27FC236}">
                <a16:creationId xmlns:a16="http://schemas.microsoft.com/office/drawing/2014/main" id="{6D3713F6-8EFC-4136-B2FD-5F9D02A3D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81" y="1633972"/>
            <a:ext cx="1440000" cy="1440000"/>
          </a:xfrm>
          <a:prstGeom prst="rect">
            <a:avLst/>
          </a:prstGeom>
        </p:spPr>
      </p:pic>
      <p:pic>
        <p:nvPicPr>
          <p:cNvPr id="63" name="Picture 62" descr="A person holding a computer&#10;&#10;Description automatically generated">
            <a:extLst>
              <a:ext uri="{FF2B5EF4-FFF2-40B4-BE49-F238E27FC236}">
                <a16:creationId xmlns:a16="http://schemas.microsoft.com/office/drawing/2014/main" id="{983737BD-D295-444A-B745-C1BF38A73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6105" y="202839"/>
            <a:ext cx="720000" cy="720000"/>
          </a:xfrm>
          <a:prstGeom prst="rect">
            <a:avLst/>
          </a:prstGeom>
        </p:spPr>
      </p:pic>
      <p:pic>
        <p:nvPicPr>
          <p:cNvPr id="2049" name="Picture 2048" descr="A close up of a logo&#10;&#10;Description automatically generated">
            <a:extLst>
              <a:ext uri="{FF2B5EF4-FFF2-40B4-BE49-F238E27FC236}">
                <a16:creationId xmlns:a16="http://schemas.microsoft.com/office/drawing/2014/main" id="{961CA3C6-3093-4849-A829-48C167804D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7087" y="202839"/>
            <a:ext cx="720000" cy="720000"/>
          </a:xfrm>
          <a:prstGeom prst="rect">
            <a:avLst/>
          </a:prstGeom>
        </p:spPr>
      </p:pic>
      <p:pic>
        <p:nvPicPr>
          <p:cNvPr id="2052" name="Picture 2051" descr="A close up of a person&#10;&#10;Description automatically generated">
            <a:extLst>
              <a:ext uri="{FF2B5EF4-FFF2-40B4-BE49-F238E27FC236}">
                <a16:creationId xmlns:a16="http://schemas.microsoft.com/office/drawing/2014/main" id="{ED6D0682-F6CF-4D23-8D26-D6C5D79BB7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0699" y="206328"/>
            <a:ext cx="720000" cy="720000"/>
          </a:xfrm>
          <a:prstGeom prst="rect">
            <a:avLst/>
          </a:prstGeom>
        </p:spPr>
      </p:pic>
      <p:pic>
        <p:nvPicPr>
          <p:cNvPr id="2054" name="Picture 2053" descr="A person wearing glasses and smiling at the camera&#10;&#10;Description automatically generated">
            <a:extLst>
              <a:ext uri="{FF2B5EF4-FFF2-40B4-BE49-F238E27FC236}">
                <a16:creationId xmlns:a16="http://schemas.microsoft.com/office/drawing/2014/main" id="{242C5F8C-2276-406F-8F7E-37628AFA30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9884" y="206328"/>
            <a:ext cx="720000" cy="720000"/>
          </a:xfrm>
          <a:prstGeom prst="rect">
            <a:avLst/>
          </a:prstGeom>
        </p:spPr>
      </p:pic>
      <p:pic>
        <p:nvPicPr>
          <p:cNvPr id="2056" name="Picture 2055" descr="A dog sitting on a table&#10;&#10;Description automatically generated">
            <a:extLst>
              <a:ext uri="{FF2B5EF4-FFF2-40B4-BE49-F238E27FC236}">
                <a16:creationId xmlns:a16="http://schemas.microsoft.com/office/drawing/2014/main" id="{8B6DB0E5-2F9B-4874-820A-C5FF79098B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7915" y="206328"/>
            <a:ext cx="720000" cy="720000"/>
          </a:xfrm>
          <a:prstGeom prst="rect">
            <a:avLst/>
          </a:prstGeom>
        </p:spPr>
      </p:pic>
      <p:pic>
        <p:nvPicPr>
          <p:cNvPr id="2058" name="Picture 2057" descr="A person wearing glasses and smiling at the camera&#10;&#10;Description automatically generated">
            <a:extLst>
              <a:ext uri="{FF2B5EF4-FFF2-40B4-BE49-F238E27FC236}">
                <a16:creationId xmlns:a16="http://schemas.microsoft.com/office/drawing/2014/main" id="{CE73C588-FFE9-472F-AA8B-7874CEE6AF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82681" y="202839"/>
            <a:ext cx="720000" cy="720000"/>
          </a:xfrm>
          <a:prstGeom prst="rect">
            <a:avLst/>
          </a:prstGeom>
        </p:spPr>
      </p:pic>
      <p:pic>
        <p:nvPicPr>
          <p:cNvPr id="2060" name="Picture 2059" descr="A person smiling for the camera&#10;&#10;Description automatically generated">
            <a:extLst>
              <a:ext uri="{FF2B5EF4-FFF2-40B4-BE49-F238E27FC236}">
                <a16:creationId xmlns:a16="http://schemas.microsoft.com/office/drawing/2014/main" id="{0B2BFAC1-222B-45A6-BB21-7B1CD5C35C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3632" y="2352193"/>
            <a:ext cx="720000" cy="720000"/>
          </a:xfrm>
          <a:prstGeom prst="rect">
            <a:avLst/>
          </a:prstGeom>
        </p:spPr>
      </p:pic>
      <p:pic>
        <p:nvPicPr>
          <p:cNvPr id="2062" name="Picture 2061" descr="A person wearing glasses&#10;&#10;Description automatically generated">
            <a:extLst>
              <a:ext uri="{FF2B5EF4-FFF2-40B4-BE49-F238E27FC236}">
                <a16:creationId xmlns:a16="http://schemas.microsoft.com/office/drawing/2014/main" id="{F6E51DD6-6DFA-4E19-B98E-B6182A8F60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32013" y="215035"/>
            <a:ext cx="1440000" cy="1440000"/>
          </a:xfrm>
          <a:prstGeom prst="rect">
            <a:avLst/>
          </a:prstGeom>
        </p:spPr>
      </p:pic>
      <p:pic>
        <p:nvPicPr>
          <p:cNvPr id="2064" name="Picture 2063" descr="A picture containing drawing&#10;&#10;Description automatically generated">
            <a:extLst>
              <a:ext uri="{FF2B5EF4-FFF2-40B4-BE49-F238E27FC236}">
                <a16:creationId xmlns:a16="http://schemas.microsoft.com/office/drawing/2014/main" id="{92B18E45-2FE1-4AB6-A988-B4B591D419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08476" y="206328"/>
            <a:ext cx="720000" cy="720000"/>
          </a:xfrm>
          <a:prstGeom prst="rect">
            <a:avLst/>
          </a:prstGeom>
        </p:spPr>
      </p:pic>
      <p:pic>
        <p:nvPicPr>
          <p:cNvPr id="2070" name="Picture 2069" descr="A picture containing motorcycle, man, window, black&#10;&#10;Description automatically generated">
            <a:extLst>
              <a:ext uri="{FF2B5EF4-FFF2-40B4-BE49-F238E27FC236}">
                <a16:creationId xmlns:a16="http://schemas.microsoft.com/office/drawing/2014/main" id="{EFBBEDC5-EB6A-4896-B98D-F0C4E477FD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25104" y="193972"/>
            <a:ext cx="720000" cy="720000"/>
          </a:xfrm>
          <a:prstGeom prst="rect">
            <a:avLst/>
          </a:prstGeom>
        </p:spPr>
      </p:pic>
      <p:pic>
        <p:nvPicPr>
          <p:cNvPr id="2078" name="Picture 2077" descr="A person smiling for the camera&#10;&#10;Description automatically generated">
            <a:extLst>
              <a:ext uri="{FF2B5EF4-FFF2-40B4-BE49-F238E27FC236}">
                <a16:creationId xmlns:a16="http://schemas.microsoft.com/office/drawing/2014/main" id="{9985C003-3072-4249-AC18-69B8CAD0B0B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83003" y="2359707"/>
            <a:ext cx="720000" cy="720000"/>
          </a:xfrm>
          <a:prstGeom prst="rect">
            <a:avLst/>
          </a:prstGeom>
        </p:spPr>
      </p:pic>
      <p:pic>
        <p:nvPicPr>
          <p:cNvPr id="2080" name="Picture 2079" descr="A person smiling for the camera&#10;&#10;Description automatically generated">
            <a:extLst>
              <a:ext uri="{FF2B5EF4-FFF2-40B4-BE49-F238E27FC236}">
                <a16:creationId xmlns:a16="http://schemas.microsoft.com/office/drawing/2014/main" id="{8C8702DA-F525-4D45-B658-7BB7594914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61689" y="2359123"/>
            <a:ext cx="720000" cy="720000"/>
          </a:xfrm>
          <a:prstGeom prst="rect">
            <a:avLst/>
          </a:prstGeom>
        </p:spPr>
      </p:pic>
      <p:pic>
        <p:nvPicPr>
          <p:cNvPr id="2098" name="Picture 2097" descr="A person wearing glasses and smiling at the camera&#10;&#10;Description automatically generated">
            <a:extLst>
              <a:ext uri="{FF2B5EF4-FFF2-40B4-BE49-F238E27FC236}">
                <a16:creationId xmlns:a16="http://schemas.microsoft.com/office/drawing/2014/main" id="{A2E90F92-41EB-4C09-BB2D-DFE7DD788D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06653" y="2360861"/>
            <a:ext cx="720000" cy="720000"/>
          </a:xfrm>
          <a:prstGeom prst="rect">
            <a:avLst/>
          </a:prstGeom>
        </p:spPr>
      </p:pic>
      <p:pic>
        <p:nvPicPr>
          <p:cNvPr id="2110" name="Picture 2109" descr="A close up of a coin&#10;&#10;Description automatically generated">
            <a:extLst>
              <a:ext uri="{FF2B5EF4-FFF2-40B4-BE49-F238E27FC236}">
                <a16:creationId xmlns:a16="http://schemas.microsoft.com/office/drawing/2014/main" id="{A0169135-4143-4C8E-AF84-ABE0BFB11F6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1177" y="2360861"/>
            <a:ext cx="720000" cy="720000"/>
          </a:xfrm>
          <a:prstGeom prst="rect">
            <a:avLst/>
          </a:prstGeom>
        </p:spPr>
      </p:pic>
      <p:pic>
        <p:nvPicPr>
          <p:cNvPr id="2114" name="Picture 2113" descr="A close up of a logo&#10;&#10;Description automatically generated">
            <a:extLst>
              <a:ext uri="{FF2B5EF4-FFF2-40B4-BE49-F238E27FC236}">
                <a16:creationId xmlns:a16="http://schemas.microsoft.com/office/drawing/2014/main" id="{F3C1A494-A484-4D9F-BD3E-4B7BC16470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28456" y="2363295"/>
            <a:ext cx="720000" cy="720000"/>
          </a:xfrm>
          <a:prstGeom prst="rect">
            <a:avLst/>
          </a:prstGeom>
        </p:spPr>
      </p:pic>
      <p:pic>
        <p:nvPicPr>
          <p:cNvPr id="2122" name="Picture 2121" descr="A person who is smiling and looking at the camera&#10;&#10;Description automatically generated">
            <a:extLst>
              <a:ext uri="{FF2B5EF4-FFF2-40B4-BE49-F238E27FC236}">
                <a16:creationId xmlns:a16="http://schemas.microsoft.com/office/drawing/2014/main" id="{AED62EDD-845E-42EA-82AD-DC107DE619E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49884" y="2356048"/>
            <a:ext cx="720000" cy="720000"/>
          </a:xfrm>
          <a:prstGeom prst="rect">
            <a:avLst/>
          </a:prstGeom>
        </p:spPr>
      </p:pic>
      <p:pic>
        <p:nvPicPr>
          <p:cNvPr id="2124" name="Picture 2123" descr="A picture containing black, small, sitting, man&#10;&#10;Description automatically generated">
            <a:extLst>
              <a:ext uri="{FF2B5EF4-FFF2-40B4-BE49-F238E27FC236}">
                <a16:creationId xmlns:a16="http://schemas.microsoft.com/office/drawing/2014/main" id="{71F7563D-4A9D-4B10-8F3B-E9C5A3EED4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4160" y="2367100"/>
            <a:ext cx="720000" cy="720000"/>
          </a:xfrm>
          <a:prstGeom prst="rect">
            <a:avLst/>
          </a:prstGeom>
        </p:spPr>
      </p:pic>
      <p:pic>
        <p:nvPicPr>
          <p:cNvPr id="2126" name="Picture 2125" descr="A close up of a logo&#10;&#10;Description automatically generated">
            <a:extLst>
              <a:ext uri="{FF2B5EF4-FFF2-40B4-BE49-F238E27FC236}">
                <a16:creationId xmlns:a16="http://schemas.microsoft.com/office/drawing/2014/main" id="{F8A6B34E-4ACA-4813-A2D0-92F8A010FA0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833632" y="2418216"/>
            <a:ext cx="720000" cy="720000"/>
          </a:xfrm>
          <a:prstGeom prst="rect">
            <a:avLst/>
          </a:prstGeom>
        </p:spPr>
      </p:pic>
      <p:pic>
        <p:nvPicPr>
          <p:cNvPr id="2128" name="Picture 2127" descr="A picture containing outdoor, grass, person, bench&#10;&#10;Description automatically generated">
            <a:extLst>
              <a:ext uri="{FF2B5EF4-FFF2-40B4-BE49-F238E27FC236}">
                <a16:creationId xmlns:a16="http://schemas.microsoft.com/office/drawing/2014/main" id="{C258107E-24A7-4E7A-B282-988721EDDC8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031013" y="1655391"/>
            <a:ext cx="1440000" cy="1440000"/>
          </a:xfrm>
          <a:prstGeom prst="rect">
            <a:avLst/>
          </a:prstGeom>
        </p:spPr>
      </p:pic>
      <p:pic>
        <p:nvPicPr>
          <p:cNvPr id="12" name="Picture 11" descr="A close up of a person&#10;&#10;Description automatically generated">
            <a:extLst>
              <a:ext uri="{FF2B5EF4-FFF2-40B4-BE49-F238E27FC236}">
                <a16:creationId xmlns:a16="http://schemas.microsoft.com/office/drawing/2014/main" id="{3B4A952B-CFBD-45DC-9869-01DB664EE8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7539" y="920981"/>
            <a:ext cx="1440000" cy="1440000"/>
          </a:xfrm>
          <a:prstGeom prst="rect">
            <a:avLst/>
          </a:prstGeom>
        </p:spPr>
      </p:pic>
      <p:pic>
        <p:nvPicPr>
          <p:cNvPr id="15" name="Picture 14" descr="A person wearing a striped shirt and smiling at the camera&#10;&#10;Description automatically generated">
            <a:extLst>
              <a:ext uri="{FF2B5EF4-FFF2-40B4-BE49-F238E27FC236}">
                <a16:creationId xmlns:a16="http://schemas.microsoft.com/office/drawing/2014/main" id="{40041613-15C2-42D8-B937-267F8C8840C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84412" y="193972"/>
            <a:ext cx="1440000" cy="1440000"/>
          </a:xfrm>
          <a:prstGeom prst="rect">
            <a:avLst/>
          </a:prstGeom>
        </p:spPr>
      </p:pic>
      <p:pic>
        <p:nvPicPr>
          <p:cNvPr id="2068" name="Picture 2067" descr="A person wearing a hat and sunglasses&#10;&#10;Description automatically generated">
            <a:extLst>
              <a:ext uri="{FF2B5EF4-FFF2-40B4-BE49-F238E27FC236}">
                <a16:creationId xmlns:a16="http://schemas.microsoft.com/office/drawing/2014/main" id="{ECC8F051-3A46-4B17-84F9-CBC677DAC0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10695" y="926328"/>
            <a:ext cx="720000" cy="720000"/>
          </a:xfrm>
          <a:prstGeom prst="rect">
            <a:avLst/>
          </a:prstGeom>
        </p:spPr>
      </p:pic>
      <p:pic>
        <p:nvPicPr>
          <p:cNvPr id="2072" name="Picture 2071" descr="A close up of a person wearing glasses and a blue shirt&#10;&#10;Description automatically generated">
            <a:extLst>
              <a:ext uri="{FF2B5EF4-FFF2-40B4-BE49-F238E27FC236}">
                <a16:creationId xmlns:a16="http://schemas.microsoft.com/office/drawing/2014/main" id="{02BAF995-DDEA-4133-8E89-39D64840145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835409" y="922263"/>
            <a:ext cx="720000" cy="720000"/>
          </a:xfrm>
          <a:prstGeom prst="rect">
            <a:avLst/>
          </a:prstGeom>
        </p:spPr>
      </p:pic>
      <p:pic>
        <p:nvPicPr>
          <p:cNvPr id="2074" name="Picture 2073" descr="A person standing next to a tree&#10;&#10;Description automatically generated">
            <a:extLst>
              <a:ext uri="{FF2B5EF4-FFF2-40B4-BE49-F238E27FC236}">
                <a16:creationId xmlns:a16="http://schemas.microsoft.com/office/drawing/2014/main" id="{05FB1B72-FD6D-4FA7-A93F-2BC170703C5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554061" y="922263"/>
            <a:ext cx="720000" cy="720000"/>
          </a:xfrm>
          <a:prstGeom prst="rect">
            <a:avLst/>
          </a:prstGeom>
        </p:spPr>
      </p:pic>
      <p:pic>
        <p:nvPicPr>
          <p:cNvPr id="2076" name="Picture 2075" descr="A person smiling for the camera&#10;&#10;Description automatically generated">
            <a:extLst>
              <a:ext uri="{FF2B5EF4-FFF2-40B4-BE49-F238E27FC236}">
                <a16:creationId xmlns:a16="http://schemas.microsoft.com/office/drawing/2014/main" id="{3014ED6F-872D-43F9-9196-C38B281B359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275124" y="922263"/>
            <a:ext cx="720000" cy="720000"/>
          </a:xfrm>
          <a:prstGeom prst="rect">
            <a:avLst/>
          </a:prstGeom>
        </p:spPr>
      </p:pic>
      <p:pic>
        <p:nvPicPr>
          <p:cNvPr id="2082" name="Picture 2081" descr="A person wearing glasses and smiling at the camera&#10;&#10;Description automatically generated">
            <a:extLst>
              <a:ext uri="{FF2B5EF4-FFF2-40B4-BE49-F238E27FC236}">
                <a16:creationId xmlns:a16="http://schemas.microsoft.com/office/drawing/2014/main" id="{8868AD9D-43BF-46B9-B4C9-E58047299F5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428088" y="926328"/>
            <a:ext cx="720000" cy="720000"/>
          </a:xfrm>
          <a:prstGeom prst="rect">
            <a:avLst/>
          </a:prstGeom>
        </p:spPr>
      </p:pic>
      <p:pic>
        <p:nvPicPr>
          <p:cNvPr id="2084" name="Picture 2083" descr="A person wearing glasses and smiling at the camera&#10;&#10;Description automatically generated">
            <a:extLst>
              <a:ext uri="{FF2B5EF4-FFF2-40B4-BE49-F238E27FC236}">
                <a16:creationId xmlns:a16="http://schemas.microsoft.com/office/drawing/2014/main" id="{7A933433-7F52-4FF5-8EB9-EEEA60213D7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148001" y="926328"/>
            <a:ext cx="720000" cy="720000"/>
          </a:xfrm>
          <a:prstGeom prst="rect">
            <a:avLst/>
          </a:prstGeom>
        </p:spPr>
      </p:pic>
      <p:pic>
        <p:nvPicPr>
          <p:cNvPr id="2086" name="Picture 2085" descr="A picture containing clock&#10;&#10;Description automatically generated">
            <a:extLst>
              <a:ext uri="{FF2B5EF4-FFF2-40B4-BE49-F238E27FC236}">
                <a16:creationId xmlns:a16="http://schemas.microsoft.com/office/drawing/2014/main" id="{DAD53793-87E8-4D61-8099-1E858B4B53E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864939" y="922839"/>
            <a:ext cx="720000" cy="720000"/>
          </a:xfrm>
          <a:prstGeom prst="rect">
            <a:avLst/>
          </a:prstGeom>
        </p:spPr>
      </p:pic>
      <p:pic>
        <p:nvPicPr>
          <p:cNvPr id="2088" name="Picture 2087" descr="A person wearing sunglasses posing for the camera&#10;&#10;Description automatically generated">
            <a:extLst>
              <a:ext uri="{FF2B5EF4-FFF2-40B4-BE49-F238E27FC236}">
                <a16:creationId xmlns:a16="http://schemas.microsoft.com/office/drawing/2014/main" id="{396A2841-1C41-4927-8736-635179FA58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588563" y="926264"/>
            <a:ext cx="720000" cy="720000"/>
          </a:xfrm>
          <a:prstGeom prst="rect">
            <a:avLst/>
          </a:prstGeom>
        </p:spPr>
      </p:pic>
      <p:pic>
        <p:nvPicPr>
          <p:cNvPr id="2090" name="Picture 2089" descr="A person sitting at a table posing for the camera&#10;&#10;Description automatically generated">
            <a:extLst>
              <a:ext uri="{FF2B5EF4-FFF2-40B4-BE49-F238E27FC236}">
                <a16:creationId xmlns:a16="http://schemas.microsoft.com/office/drawing/2014/main" id="{75513B18-4205-49BC-B9BA-A35EA777129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19932" y="913972"/>
            <a:ext cx="720000" cy="720000"/>
          </a:xfrm>
          <a:prstGeom prst="rect">
            <a:avLst/>
          </a:prstGeom>
        </p:spPr>
      </p:pic>
      <p:pic>
        <p:nvPicPr>
          <p:cNvPr id="2092" name="Picture 2091" descr="A person wearing a red shirt&#10;&#10;Description automatically generated">
            <a:extLst>
              <a:ext uri="{FF2B5EF4-FFF2-40B4-BE49-F238E27FC236}">
                <a16:creationId xmlns:a16="http://schemas.microsoft.com/office/drawing/2014/main" id="{A0F04B31-529F-4611-A9B6-EB5BD877667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41980" y="1645270"/>
            <a:ext cx="720001" cy="720001"/>
          </a:xfrm>
          <a:prstGeom prst="rect">
            <a:avLst/>
          </a:prstGeom>
        </p:spPr>
      </p:pic>
      <p:pic>
        <p:nvPicPr>
          <p:cNvPr id="2096" name="Picture 2095" descr="A person smiling for the camera&#10;&#10;Description automatically generated">
            <a:extLst>
              <a:ext uri="{FF2B5EF4-FFF2-40B4-BE49-F238E27FC236}">
                <a16:creationId xmlns:a16="http://schemas.microsoft.com/office/drawing/2014/main" id="{0C535181-5378-40E7-8E73-EC6A50B0B0C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313884" y="1657369"/>
            <a:ext cx="720000" cy="720000"/>
          </a:xfrm>
          <a:prstGeom prst="rect">
            <a:avLst/>
          </a:prstGeom>
        </p:spPr>
      </p:pic>
      <p:pic>
        <p:nvPicPr>
          <p:cNvPr id="2100" name="Picture 2099" descr="A person smiling for the camera&#10;&#10;Description automatically generated">
            <a:extLst>
              <a:ext uri="{FF2B5EF4-FFF2-40B4-BE49-F238E27FC236}">
                <a16:creationId xmlns:a16="http://schemas.microsoft.com/office/drawing/2014/main" id="{6ECC3204-2953-447B-A5B4-97438A98F98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113447" y="1637529"/>
            <a:ext cx="720000" cy="720000"/>
          </a:xfrm>
          <a:prstGeom prst="rect">
            <a:avLst/>
          </a:prstGeom>
        </p:spPr>
      </p:pic>
      <p:pic>
        <p:nvPicPr>
          <p:cNvPr id="2102" name="Picture 2101" descr="A person flying through the air while riding a bike down a dirt road&#10;&#10;Description automatically generated">
            <a:extLst>
              <a:ext uri="{FF2B5EF4-FFF2-40B4-BE49-F238E27FC236}">
                <a16:creationId xmlns:a16="http://schemas.microsoft.com/office/drawing/2014/main" id="{EBF53D67-27FC-41A4-9535-29B2B22851C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841700" y="1637529"/>
            <a:ext cx="720000" cy="720000"/>
          </a:xfrm>
          <a:prstGeom prst="rect">
            <a:avLst/>
          </a:prstGeom>
        </p:spPr>
      </p:pic>
      <p:pic>
        <p:nvPicPr>
          <p:cNvPr id="2104" name="Picture 2103" descr="A person standing in front of a screen&#10;&#10;Description automatically generated">
            <a:extLst>
              <a:ext uri="{FF2B5EF4-FFF2-40B4-BE49-F238E27FC236}">
                <a16:creationId xmlns:a16="http://schemas.microsoft.com/office/drawing/2014/main" id="{18F48A40-A15B-4723-BA0B-8B793F1AD39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556889" y="1637529"/>
            <a:ext cx="720000" cy="720000"/>
          </a:xfrm>
          <a:prstGeom prst="rect">
            <a:avLst/>
          </a:prstGeom>
        </p:spPr>
      </p:pic>
      <p:pic>
        <p:nvPicPr>
          <p:cNvPr id="2106" name="Picture 2105" descr="A close up of a person smiling for the camera&#10;&#10;Description automatically generated">
            <a:extLst>
              <a:ext uri="{FF2B5EF4-FFF2-40B4-BE49-F238E27FC236}">
                <a16:creationId xmlns:a16="http://schemas.microsoft.com/office/drawing/2014/main" id="{C28EFBD7-8719-49F4-87E4-2F744660825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277075" y="1640861"/>
            <a:ext cx="720000" cy="720000"/>
          </a:xfrm>
          <a:prstGeom prst="rect">
            <a:avLst/>
          </a:prstGeom>
        </p:spPr>
      </p:pic>
      <p:pic>
        <p:nvPicPr>
          <p:cNvPr id="2112" name="Picture 2111" descr="A person wearing a suit and tie smiling at the camera&#10;&#10;Description automatically generated">
            <a:extLst>
              <a:ext uri="{FF2B5EF4-FFF2-40B4-BE49-F238E27FC236}">
                <a16:creationId xmlns:a16="http://schemas.microsoft.com/office/drawing/2014/main" id="{B13941DD-31CF-4297-B4A0-929CC489055C}"/>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27384" y="1643721"/>
            <a:ext cx="720000" cy="720000"/>
          </a:xfrm>
          <a:prstGeom prst="rect">
            <a:avLst/>
          </a:prstGeom>
        </p:spPr>
      </p:pic>
      <p:pic>
        <p:nvPicPr>
          <p:cNvPr id="2116" name="Picture 2115" descr="A person looking at the camera&#10;&#10;Description automatically generated">
            <a:extLst>
              <a:ext uri="{FF2B5EF4-FFF2-40B4-BE49-F238E27FC236}">
                <a16:creationId xmlns:a16="http://schemas.microsoft.com/office/drawing/2014/main" id="{D37D6960-BA74-4958-A4C9-4E50AFFCBA74}"/>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869884" y="1652060"/>
            <a:ext cx="720000" cy="720000"/>
          </a:xfrm>
          <a:prstGeom prst="rect">
            <a:avLst/>
          </a:prstGeom>
        </p:spPr>
      </p:pic>
      <p:pic>
        <p:nvPicPr>
          <p:cNvPr id="2130" name="Picture 2129" descr="A person looking at the camera&#10;&#10;Description automatically generated">
            <a:extLst>
              <a:ext uri="{FF2B5EF4-FFF2-40B4-BE49-F238E27FC236}">
                <a16:creationId xmlns:a16="http://schemas.microsoft.com/office/drawing/2014/main" id="{78D8532D-67E7-458C-BC15-4B1EF9C29A6C}"/>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88513" y="1646744"/>
            <a:ext cx="720000" cy="720000"/>
          </a:xfrm>
          <a:prstGeom prst="rect">
            <a:avLst/>
          </a:prstGeom>
        </p:spPr>
      </p:pic>
      <p:pic>
        <p:nvPicPr>
          <p:cNvPr id="2132" name="Picture 2131" descr="A person wearing a suit and tie smiling at the camera&#10;&#10;Description automatically generated">
            <a:extLst>
              <a:ext uri="{FF2B5EF4-FFF2-40B4-BE49-F238E27FC236}">
                <a16:creationId xmlns:a16="http://schemas.microsoft.com/office/drawing/2014/main" id="{B0C2DCD6-E3EF-44AE-A4D3-CD15578FE063}"/>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581916" y="2367100"/>
            <a:ext cx="720000" cy="720000"/>
          </a:xfrm>
          <a:prstGeom prst="rect">
            <a:avLst/>
          </a:prstGeom>
        </p:spPr>
      </p:pic>
      <p:pic>
        <p:nvPicPr>
          <p:cNvPr id="2134" name="Picture 2133" descr="A person posing for the camera&#10;&#10;Description automatically generated">
            <a:extLst>
              <a:ext uri="{FF2B5EF4-FFF2-40B4-BE49-F238E27FC236}">
                <a16:creationId xmlns:a16="http://schemas.microsoft.com/office/drawing/2014/main" id="{45196CEC-711C-46A6-A7DE-97B491E5972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996105" y="2360861"/>
            <a:ext cx="720000" cy="720000"/>
          </a:xfrm>
          <a:prstGeom prst="rect">
            <a:avLst/>
          </a:prstGeom>
        </p:spPr>
      </p:pic>
    </p:spTree>
    <p:extLst>
      <p:ext uri="{BB962C8B-B14F-4D97-AF65-F5344CB8AC3E}">
        <p14:creationId xmlns:p14="http://schemas.microsoft.com/office/powerpoint/2010/main" val="59575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par>
                                <p:cTn id="10" presetID="53" presetClass="entr" presetSubtype="16" fill="hold" nodeType="withEffect">
                                  <p:stCondLst>
                                    <p:cond delay="1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250" fill="hold"/>
                                        <p:tgtEl>
                                          <p:spTgt spid="15"/>
                                        </p:tgtEl>
                                        <p:attrNameLst>
                                          <p:attrName>ppt_w</p:attrName>
                                        </p:attrNameLst>
                                      </p:cBhvr>
                                      <p:tavLst>
                                        <p:tav tm="0">
                                          <p:val>
                                            <p:fltVal val="0"/>
                                          </p:val>
                                        </p:tav>
                                        <p:tav tm="100000">
                                          <p:val>
                                            <p:strVal val="#ppt_w"/>
                                          </p:val>
                                        </p:tav>
                                      </p:tavLst>
                                    </p:anim>
                                    <p:anim calcmode="lin" valueType="num">
                                      <p:cBhvr>
                                        <p:cTn id="13" dur="1250" fill="hold"/>
                                        <p:tgtEl>
                                          <p:spTgt spid="15"/>
                                        </p:tgtEl>
                                        <p:attrNameLst>
                                          <p:attrName>ppt_h</p:attrName>
                                        </p:attrNameLst>
                                      </p:cBhvr>
                                      <p:tavLst>
                                        <p:tav tm="0">
                                          <p:val>
                                            <p:fltVal val="0"/>
                                          </p:val>
                                        </p:tav>
                                        <p:tav tm="100000">
                                          <p:val>
                                            <p:strVal val="#ppt_h"/>
                                          </p:val>
                                        </p:tav>
                                      </p:tavLst>
                                    </p:anim>
                                    <p:animEffect transition="in" filter="fade">
                                      <p:cBhvr>
                                        <p:cTn id="14" dur="1250"/>
                                        <p:tgtEl>
                                          <p:spTgt spid="15"/>
                                        </p:tgtEl>
                                      </p:cBhvr>
                                    </p:animEffect>
                                  </p:childTnLst>
                                </p:cTn>
                              </p:par>
                              <p:par>
                                <p:cTn id="15" presetID="53" presetClass="entr" presetSubtype="16" fill="hold" nodeType="withEffect">
                                  <p:stCondLst>
                                    <p:cond delay="1250"/>
                                  </p:stCondLst>
                                  <p:childTnLst>
                                    <p:set>
                                      <p:cBhvr>
                                        <p:cTn id="16" dur="1" fill="hold">
                                          <p:stCondLst>
                                            <p:cond delay="0"/>
                                          </p:stCondLst>
                                        </p:cTn>
                                        <p:tgtEl>
                                          <p:spTgt spid="61"/>
                                        </p:tgtEl>
                                        <p:attrNameLst>
                                          <p:attrName>style.visibility</p:attrName>
                                        </p:attrNameLst>
                                      </p:cBhvr>
                                      <p:to>
                                        <p:strVal val="visible"/>
                                      </p:to>
                                    </p:set>
                                    <p:anim calcmode="lin" valueType="num">
                                      <p:cBhvr>
                                        <p:cTn id="17" dur="1500" fill="hold"/>
                                        <p:tgtEl>
                                          <p:spTgt spid="61"/>
                                        </p:tgtEl>
                                        <p:attrNameLst>
                                          <p:attrName>ppt_w</p:attrName>
                                        </p:attrNameLst>
                                      </p:cBhvr>
                                      <p:tavLst>
                                        <p:tav tm="0">
                                          <p:val>
                                            <p:fltVal val="0"/>
                                          </p:val>
                                        </p:tav>
                                        <p:tav tm="100000">
                                          <p:val>
                                            <p:strVal val="#ppt_w"/>
                                          </p:val>
                                        </p:tav>
                                      </p:tavLst>
                                    </p:anim>
                                    <p:anim calcmode="lin" valueType="num">
                                      <p:cBhvr>
                                        <p:cTn id="18" dur="1500" fill="hold"/>
                                        <p:tgtEl>
                                          <p:spTgt spid="61"/>
                                        </p:tgtEl>
                                        <p:attrNameLst>
                                          <p:attrName>ppt_h</p:attrName>
                                        </p:attrNameLst>
                                      </p:cBhvr>
                                      <p:tavLst>
                                        <p:tav tm="0">
                                          <p:val>
                                            <p:fltVal val="0"/>
                                          </p:val>
                                        </p:tav>
                                        <p:tav tm="100000">
                                          <p:val>
                                            <p:strVal val="#ppt_h"/>
                                          </p:val>
                                        </p:tav>
                                      </p:tavLst>
                                    </p:anim>
                                    <p:animEffect transition="in" filter="fade">
                                      <p:cBhvr>
                                        <p:cTn id="19" dur="1500"/>
                                        <p:tgtEl>
                                          <p:spTgt spid="61"/>
                                        </p:tgtEl>
                                      </p:cBhvr>
                                    </p:animEffect>
                                  </p:childTnLst>
                                </p:cTn>
                              </p:par>
                              <p:par>
                                <p:cTn id="20" presetID="53" presetClass="entr" presetSubtype="16" fill="hold" nodeType="withEffect">
                                  <p:stCondLst>
                                    <p:cond delay="1250"/>
                                  </p:stCondLst>
                                  <p:childTnLst>
                                    <p:set>
                                      <p:cBhvr>
                                        <p:cTn id="21" dur="1" fill="hold">
                                          <p:stCondLst>
                                            <p:cond delay="0"/>
                                          </p:stCondLst>
                                        </p:cTn>
                                        <p:tgtEl>
                                          <p:spTgt spid="2062"/>
                                        </p:tgtEl>
                                        <p:attrNameLst>
                                          <p:attrName>style.visibility</p:attrName>
                                        </p:attrNameLst>
                                      </p:cBhvr>
                                      <p:to>
                                        <p:strVal val="visible"/>
                                      </p:to>
                                    </p:set>
                                    <p:anim calcmode="lin" valueType="num">
                                      <p:cBhvr>
                                        <p:cTn id="22" dur="1750" fill="hold"/>
                                        <p:tgtEl>
                                          <p:spTgt spid="2062"/>
                                        </p:tgtEl>
                                        <p:attrNameLst>
                                          <p:attrName>ppt_w</p:attrName>
                                        </p:attrNameLst>
                                      </p:cBhvr>
                                      <p:tavLst>
                                        <p:tav tm="0">
                                          <p:val>
                                            <p:fltVal val="0"/>
                                          </p:val>
                                        </p:tav>
                                        <p:tav tm="100000">
                                          <p:val>
                                            <p:strVal val="#ppt_w"/>
                                          </p:val>
                                        </p:tav>
                                      </p:tavLst>
                                    </p:anim>
                                    <p:anim calcmode="lin" valueType="num">
                                      <p:cBhvr>
                                        <p:cTn id="23" dur="1750" fill="hold"/>
                                        <p:tgtEl>
                                          <p:spTgt spid="2062"/>
                                        </p:tgtEl>
                                        <p:attrNameLst>
                                          <p:attrName>ppt_h</p:attrName>
                                        </p:attrNameLst>
                                      </p:cBhvr>
                                      <p:tavLst>
                                        <p:tav tm="0">
                                          <p:val>
                                            <p:fltVal val="0"/>
                                          </p:val>
                                        </p:tav>
                                        <p:tav tm="100000">
                                          <p:val>
                                            <p:strVal val="#ppt_h"/>
                                          </p:val>
                                        </p:tav>
                                      </p:tavLst>
                                    </p:anim>
                                    <p:animEffect transition="in" filter="fade">
                                      <p:cBhvr>
                                        <p:cTn id="24" dur="1750"/>
                                        <p:tgtEl>
                                          <p:spTgt spid="2062"/>
                                        </p:tgtEl>
                                      </p:cBhvr>
                                    </p:animEffect>
                                  </p:childTnLst>
                                </p:cTn>
                              </p:par>
                              <p:par>
                                <p:cTn id="25" presetID="53" presetClass="entr" presetSubtype="16" fill="hold" nodeType="withEffect">
                                  <p:stCondLst>
                                    <p:cond delay="1250"/>
                                  </p:stCondLst>
                                  <p:childTnLst>
                                    <p:set>
                                      <p:cBhvr>
                                        <p:cTn id="26" dur="1" fill="hold">
                                          <p:stCondLst>
                                            <p:cond delay="0"/>
                                          </p:stCondLst>
                                        </p:cTn>
                                        <p:tgtEl>
                                          <p:spTgt spid="2128"/>
                                        </p:tgtEl>
                                        <p:attrNameLst>
                                          <p:attrName>style.visibility</p:attrName>
                                        </p:attrNameLst>
                                      </p:cBhvr>
                                      <p:to>
                                        <p:strVal val="visible"/>
                                      </p:to>
                                    </p:set>
                                    <p:anim calcmode="lin" valueType="num">
                                      <p:cBhvr>
                                        <p:cTn id="27" dur="1250" fill="hold"/>
                                        <p:tgtEl>
                                          <p:spTgt spid="2128"/>
                                        </p:tgtEl>
                                        <p:attrNameLst>
                                          <p:attrName>ppt_w</p:attrName>
                                        </p:attrNameLst>
                                      </p:cBhvr>
                                      <p:tavLst>
                                        <p:tav tm="0">
                                          <p:val>
                                            <p:fltVal val="0"/>
                                          </p:val>
                                        </p:tav>
                                        <p:tav tm="100000">
                                          <p:val>
                                            <p:strVal val="#ppt_w"/>
                                          </p:val>
                                        </p:tav>
                                      </p:tavLst>
                                    </p:anim>
                                    <p:anim calcmode="lin" valueType="num">
                                      <p:cBhvr>
                                        <p:cTn id="28" dur="1250" fill="hold"/>
                                        <p:tgtEl>
                                          <p:spTgt spid="2128"/>
                                        </p:tgtEl>
                                        <p:attrNameLst>
                                          <p:attrName>ppt_h</p:attrName>
                                        </p:attrNameLst>
                                      </p:cBhvr>
                                      <p:tavLst>
                                        <p:tav tm="0">
                                          <p:val>
                                            <p:fltVal val="0"/>
                                          </p:val>
                                        </p:tav>
                                        <p:tav tm="100000">
                                          <p:val>
                                            <p:strVal val="#ppt_h"/>
                                          </p:val>
                                        </p:tav>
                                      </p:tavLst>
                                    </p:anim>
                                    <p:animEffect transition="in" filter="fade">
                                      <p:cBhvr>
                                        <p:cTn id="29" dur="1250"/>
                                        <p:tgtEl>
                                          <p:spTgt spid="2128"/>
                                        </p:tgtEl>
                                      </p:cBhvr>
                                    </p:animEffect>
                                  </p:childTnLst>
                                </p:cTn>
                              </p:par>
                              <p:par>
                                <p:cTn id="30" presetID="53" presetClass="entr" presetSubtype="16" fill="hold" nodeType="withEffect">
                                  <p:stCondLst>
                                    <p:cond delay="3300"/>
                                  </p:stCondLst>
                                  <p:childTnLst>
                                    <p:set>
                                      <p:cBhvr>
                                        <p:cTn id="31" dur="1" fill="hold">
                                          <p:stCondLst>
                                            <p:cond delay="0"/>
                                          </p:stCondLst>
                                        </p:cTn>
                                        <p:tgtEl>
                                          <p:spTgt spid="2124"/>
                                        </p:tgtEl>
                                        <p:attrNameLst>
                                          <p:attrName>style.visibility</p:attrName>
                                        </p:attrNameLst>
                                      </p:cBhvr>
                                      <p:to>
                                        <p:strVal val="visible"/>
                                      </p:to>
                                    </p:set>
                                    <p:anim calcmode="lin" valueType="num">
                                      <p:cBhvr>
                                        <p:cTn id="32" dur="2100" fill="hold"/>
                                        <p:tgtEl>
                                          <p:spTgt spid="2124"/>
                                        </p:tgtEl>
                                        <p:attrNameLst>
                                          <p:attrName>ppt_w</p:attrName>
                                        </p:attrNameLst>
                                      </p:cBhvr>
                                      <p:tavLst>
                                        <p:tav tm="0">
                                          <p:val>
                                            <p:fltVal val="0"/>
                                          </p:val>
                                        </p:tav>
                                        <p:tav tm="100000">
                                          <p:val>
                                            <p:strVal val="#ppt_w"/>
                                          </p:val>
                                        </p:tav>
                                      </p:tavLst>
                                    </p:anim>
                                    <p:anim calcmode="lin" valueType="num">
                                      <p:cBhvr>
                                        <p:cTn id="33" dur="2100" fill="hold"/>
                                        <p:tgtEl>
                                          <p:spTgt spid="2124"/>
                                        </p:tgtEl>
                                        <p:attrNameLst>
                                          <p:attrName>ppt_h</p:attrName>
                                        </p:attrNameLst>
                                      </p:cBhvr>
                                      <p:tavLst>
                                        <p:tav tm="0">
                                          <p:val>
                                            <p:fltVal val="0"/>
                                          </p:val>
                                        </p:tav>
                                        <p:tav tm="100000">
                                          <p:val>
                                            <p:strVal val="#ppt_h"/>
                                          </p:val>
                                        </p:tav>
                                      </p:tavLst>
                                    </p:anim>
                                    <p:animEffect transition="in" filter="fade">
                                      <p:cBhvr>
                                        <p:cTn id="34" dur="2100"/>
                                        <p:tgtEl>
                                          <p:spTgt spid="2124"/>
                                        </p:tgtEl>
                                      </p:cBhvr>
                                    </p:animEffect>
                                  </p:childTnLst>
                                </p:cTn>
                              </p:par>
                              <p:par>
                                <p:cTn id="35" presetID="53" presetClass="entr" presetSubtype="16" fill="hold" nodeType="withEffect">
                                  <p:stCondLst>
                                    <p:cond delay="2750"/>
                                  </p:stCondLst>
                                  <p:childTnLst>
                                    <p:set>
                                      <p:cBhvr>
                                        <p:cTn id="36" dur="1" fill="hold">
                                          <p:stCondLst>
                                            <p:cond delay="0"/>
                                          </p:stCondLst>
                                        </p:cTn>
                                        <p:tgtEl>
                                          <p:spTgt spid="2070"/>
                                        </p:tgtEl>
                                        <p:attrNameLst>
                                          <p:attrName>style.visibility</p:attrName>
                                        </p:attrNameLst>
                                      </p:cBhvr>
                                      <p:to>
                                        <p:strVal val="visible"/>
                                      </p:to>
                                    </p:set>
                                    <p:anim calcmode="lin" valueType="num">
                                      <p:cBhvr>
                                        <p:cTn id="37" dur="1500" fill="hold"/>
                                        <p:tgtEl>
                                          <p:spTgt spid="2070"/>
                                        </p:tgtEl>
                                        <p:attrNameLst>
                                          <p:attrName>ppt_w</p:attrName>
                                        </p:attrNameLst>
                                      </p:cBhvr>
                                      <p:tavLst>
                                        <p:tav tm="0">
                                          <p:val>
                                            <p:fltVal val="0"/>
                                          </p:val>
                                        </p:tav>
                                        <p:tav tm="100000">
                                          <p:val>
                                            <p:strVal val="#ppt_w"/>
                                          </p:val>
                                        </p:tav>
                                      </p:tavLst>
                                    </p:anim>
                                    <p:anim calcmode="lin" valueType="num">
                                      <p:cBhvr>
                                        <p:cTn id="38" dur="1500" fill="hold"/>
                                        <p:tgtEl>
                                          <p:spTgt spid="2070"/>
                                        </p:tgtEl>
                                        <p:attrNameLst>
                                          <p:attrName>ppt_h</p:attrName>
                                        </p:attrNameLst>
                                      </p:cBhvr>
                                      <p:tavLst>
                                        <p:tav tm="0">
                                          <p:val>
                                            <p:fltVal val="0"/>
                                          </p:val>
                                        </p:tav>
                                        <p:tav tm="100000">
                                          <p:val>
                                            <p:strVal val="#ppt_h"/>
                                          </p:val>
                                        </p:tav>
                                      </p:tavLst>
                                    </p:anim>
                                    <p:animEffect transition="in" filter="fade">
                                      <p:cBhvr>
                                        <p:cTn id="39" dur="1500"/>
                                        <p:tgtEl>
                                          <p:spTgt spid="2070"/>
                                        </p:tgtEl>
                                      </p:cBhvr>
                                    </p:animEffect>
                                  </p:childTnLst>
                                </p:cTn>
                              </p:par>
                              <p:par>
                                <p:cTn id="40" presetID="53" presetClass="entr" presetSubtype="16" fill="hold" nodeType="withEffect">
                                  <p:stCondLst>
                                    <p:cond delay="2750"/>
                                  </p:stCondLst>
                                  <p:childTnLst>
                                    <p:set>
                                      <p:cBhvr>
                                        <p:cTn id="41" dur="1" fill="hold">
                                          <p:stCondLst>
                                            <p:cond delay="0"/>
                                          </p:stCondLst>
                                        </p:cTn>
                                        <p:tgtEl>
                                          <p:spTgt spid="2100"/>
                                        </p:tgtEl>
                                        <p:attrNameLst>
                                          <p:attrName>style.visibility</p:attrName>
                                        </p:attrNameLst>
                                      </p:cBhvr>
                                      <p:to>
                                        <p:strVal val="visible"/>
                                      </p:to>
                                    </p:set>
                                    <p:anim calcmode="lin" valueType="num">
                                      <p:cBhvr>
                                        <p:cTn id="42" dur="2150" fill="hold"/>
                                        <p:tgtEl>
                                          <p:spTgt spid="2100"/>
                                        </p:tgtEl>
                                        <p:attrNameLst>
                                          <p:attrName>ppt_w</p:attrName>
                                        </p:attrNameLst>
                                      </p:cBhvr>
                                      <p:tavLst>
                                        <p:tav tm="0">
                                          <p:val>
                                            <p:fltVal val="0"/>
                                          </p:val>
                                        </p:tav>
                                        <p:tav tm="100000">
                                          <p:val>
                                            <p:strVal val="#ppt_w"/>
                                          </p:val>
                                        </p:tav>
                                      </p:tavLst>
                                    </p:anim>
                                    <p:anim calcmode="lin" valueType="num">
                                      <p:cBhvr>
                                        <p:cTn id="43" dur="2150" fill="hold"/>
                                        <p:tgtEl>
                                          <p:spTgt spid="2100"/>
                                        </p:tgtEl>
                                        <p:attrNameLst>
                                          <p:attrName>ppt_h</p:attrName>
                                        </p:attrNameLst>
                                      </p:cBhvr>
                                      <p:tavLst>
                                        <p:tav tm="0">
                                          <p:val>
                                            <p:fltVal val="0"/>
                                          </p:val>
                                        </p:tav>
                                        <p:tav tm="100000">
                                          <p:val>
                                            <p:strVal val="#ppt_h"/>
                                          </p:val>
                                        </p:tav>
                                      </p:tavLst>
                                    </p:anim>
                                    <p:animEffect transition="in" filter="fade">
                                      <p:cBhvr>
                                        <p:cTn id="44" dur="2150"/>
                                        <p:tgtEl>
                                          <p:spTgt spid="2100"/>
                                        </p:tgtEl>
                                      </p:cBhvr>
                                    </p:animEffect>
                                  </p:childTnLst>
                                </p:cTn>
                              </p:par>
                              <p:par>
                                <p:cTn id="45" presetID="53" presetClass="entr" presetSubtype="16" fill="hold" nodeType="withEffect">
                                  <p:stCondLst>
                                    <p:cond delay="2750"/>
                                  </p:stCondLst>
                                  <p:childTnLst>
                                    <p:set>
                                      <p:cBhvr>
                                        <p:cTn id="46" dur="1" fill="hold">
                                          <p:stCondLst>
                                            <p:cond delay="0"/>
                                          </p:stCondLst>
                                        </p:cTn>
                                        <p:tgtEl>
                                          <p:spTgt spid="19"/>
                                        </p:tgtEl>
                                        <p:attrNameLst>
                                          <p:attrName>style.visibility</p:attrName>
                                        </p:attrNameLst>
                                      </p:cBhvr>
                                      <p:to>
                                        <p:strVal val="visible"/>
                                      </p:to>
                                    </p:set>
                                    <p:anim calcmode="lin" valueType="num">
                                      <p:cBhvr>
                                        <p:cTn id="47" dur="2250" fill="hold"/>
                                        <p:tgtEl>
                                          <p:spTgt spid="19"/>
                                        </p:tgtEl>
                                        <p:attrNameLst>
                                          <p:attrName>ppt_w</p:attrName>
                                        </p:attrNameLst>
                                      </p:cBhvr>
                                      <p:tavLst>
                                        <p:tav tm="0">
                                          <p:val>
                                            <p:fltVal val="0"/>
                                          </p:val>
                                        </p:tav>
                                        <p:tav tm="100000">
                                          <p:val>
                                            <p:strVal val="#ppt_w"/>
                                          </p:val>
                                        </p:tav>
                                      </p:tavLst>
                                    </p:anim>
                                    <p:anim calcmode="lin" valueType="num">
                                      <p:cBhvr>
                                        <p:cTn id="48" dur="2250" fill="hold"/>
                                        <p:tgtEl>
                                          <p:spTgt spid="19"/>
                                        </p:tgtEl>
                                        <p:attrNameLst>
                                          <p:attrName>ppt_h</p:attrName>
                                        </p:attrNameLst>
                                      </p:cBhvr>
                                      <p:tavLst>
                                        <p:tav tm="0">
                                          <p:val>
                                            <p:fltVal val="0"/>
                                          </p:val>
                                        </p:tav>
                                        <p:tav tm="100000">
                                          <p:val>
                                            <p:strVal val="#ppt_h"/>
                                          </p:val>
                                        </p:tav>
                                      </p:tavLst>
                                    </p:anim>
                                    <p:animEffect transition="in" filter="fade">
                                      <p:cBhvr>
                                        <p:cTn id="49" dur="2250"/>
                                        <p:tgtEl>
                                          <p:spTgt spid="19"/>
                                        </p:tgtEl>
                                      </p:cBhvr>
                                    </p:animEffect>
                                  </p:childTnLst>
                                </p:cTn>
                              </p:par>
                              <p:par>
                                <p:cTn id="50" presetID="53" presetClass="entr" presetSubtype="16" fill="hold" nodeType="withEffect">
                                  <p:stCondLst>
                                    <p:cond delay="2750"/>
                                  </p:stCondLst>
                                  <p:childTnLst>
                                    <p:set>
                                      <p:cBhvr>
                                        <p:cTn id="51" dur="1" fill="hold">
                                          <p:stCondLst>
                                            <p:cond delay="0"/>
                                          </p:stCondLst>
                                        </p:cTn>
                                        <p:tgtEl>
                                          <p:spTgt spid="2110"/>
                                        </p:tgtEl>
                                        <p:attrNameLst>
                                          <p:attrName>style.visibility</p:attrName>
                                        </p:attrNameLst>
                                      </p:cBhvr>
                                      <p:to>
                                        <p:strVal val="visible"/>
                                      </p:to>
                                    </p:set>
                                    <p:anim calcmode="lin" valueType="num">
                                      <p:cBhvr>
                                        <p:cTn id="52" dur="1550" fill="hold"/>
                                        <p:tgtEl>
                                          <p:spTgt spid="2110"/>
                                        </p:tgtEl>
                                        <p:attrNameLst>
                                          <p:attrName>ppt_w</p:attrName>
                                        </p:attrNameLst>
                                      </p:cBhvr>
                                      <p:tavLst>
                                        <p:tav tm="0">
                                          <p:val>
                                            <p:fltVal val="0"/>
                                          </p:val>
                                        </p:tav>
                                        <p:tav tm="100000">
                                          <p:val>
                                            <p:strVal val="#ppt_w"/>
                                          </p:val>
                                        </p:tav>
                                      </p:tavLst>
                                    </p:anim>
                                    <p:anim calcmode="lin" valueType="num">
                                      <p:cBhvr>
                                        <p:cTn id="53" dur="1550" fill="hold"/>
                                        <p:tgtEl>
                                          <p:spTgt spid="2110"/>
                                        </p:tgtEl>
                                        <p:attrNameLst>
                                          <p:attrName>ppt_h</p:attrName>
                                        </p:attrNameLst>
                                      </p:cBhvr>
                                      <p:tavLst>
                                        <p:tav tm="0">
                                          <p:val>
                                            <p:fltVal val="0"/>
                                          </p:val>
                                        </p:tav>
                                        <p:tav tm="100000">
                                          <p:val>
                                            <p:strVal val="#ppt_h"/>
                                          </p:val>
                                        </p:tav>
                                      </p:tavLst>
                                    </p:anim>
                                    <p:animEffect transition="in" filter="fade">
                                      <p:cBhvr>
                                        <p:cTn id="54" dur="1550"/>
                                        <p:tgtEl>
                                          <p:spTgt spid="2110"/>
                                        </p:tgtEl>
                                      </p:cBhvr>
                                    </p:animEffect>
                                  </p:childTnLst>
                                </p:cTn>
                              </p:par>
                              <p:par>
                                <p:cTn id="55" presetID="53" presetClass="entr" presetSubtype="16" fill="hold" nodeType="withEffect">
                                  <p:stCondLst>
                                    <p:cond delay="2750"/>
                                  </p:stCondLst>
                                  <p:childTnLst>
                                    <p:set>
                                      <p:cBhvr>
                                        <p:cTn id="56" dur="1" fill="hold">
                                          <p:stCondLst>
                                            <p:cond delay="0"/>
                                          </p:stCondLst>
                                        </p:cTn>
                                        <p:tgtEl>
                                          <p:spTgt spid="2098"/>
                                        </p:tgtEl>
                                        <p:attrNameLst>
                                          <p:attrName>style.visibility</p:attrName>
                                        </p:attrNameLst>
                                      </p:cBhvr>
                                      <p:to>
                                        <p:strVal val="visible"/>
                                      </p:to>
                                    </p:set>
                                    <p:anim calcmode="lin" valueType="num">
                                      <p:cBhvr>
                                        <p:cTn id="57" dur="3000" fill="hold"/>
                                        <p:tgtEl>
                                          <p:spTgt spid="2098"/>
                                        </p:tgtEl>
                                        <p:attrNameLst>
                                          <p:attrName>ppt_w</p:attrName>
                                        </p:attrNameLst>
                                      </p:cBhvr>
                                      <p:tavLst>
                                        <p:tav tm="0">
                                          <p:val>
                                            <p:fltVal val="0"/>
                                          </p:val>
                                        </p:tav>
                                        <p:tav tm="100000">
                                          <p:val>
                                            <p:strVal val="#ppt_w"/>
                                          </p:val>
                                        </p:tav>
                                      </p:tavLst>
                                    </p:anim>
                                    <p:anim calcmode="lin" valueType="num">
                                      <p:cBhvr>
                                        <p:cTn id="58" dur="3000" fill="hold"/>
                                        <p:tgtEl>
                                          <p:spTgt spid="2098"/>
                                        </p:tgtEl>
                                        <p:attrNameLst>
                                          <p:attrName>ppt_h</p:attrName>
                                        </p:attrNameLst>
                                      </p:cBhvr>
                                      <p:tavLst>
                                        <p:tav tm="0">
                                          <p:val>
                                            <p:fltVal val="0"/>
                                          </p:val>
                                        </p:tav>
                                        <p:tav tm="100000">
                                          <p:val>
                                            <p:strVal val="#ppt_h"/>
                                          </p:val>
                                        </p:tav>
                                      </p:tavLst>
                                    </p:anim>
                                    <p:animEffect transition="in" filter="fade">
                                      <p:cBhvr>
                                        <p:cTn id="59" dur="3000"/>
                                        <p:tgtEl>
                                          <p:spTgt spid="2098"/>
                                        </p:tgtEl>
                                      </p:cBhvr>
                                    </p:animEffect>
                                  </p:childTnLst>
                                </p:cTn>
                              </p:par>
                              <p:par>
                                <p:cTn id="60" presetID="53" presetClass="entr" presetSubtype="16" fill="hold" nodeType="withEffect">
                                  <p:stCondLst>
                                    <p:cond delay="3000"/>
                                  </p:stCondLst>
                                  <p:childTnLst>
                                    <p:set>
                                      <p:cBhvr>
                                        <p:cTn id="61" dur="1" fill="hold">
                                          <p:stCondLst>
                                            <p:cond delay="0"/>
                                          </p:stCondLst>
                                        </p:cTn>
                                        <p:tgtEl>
                                          <p:spTgt spid="2096"/>
                                        </p:tgtEl>
                                        <p:attrNameLst>
                                          <p:attrName>style.visibility</p:attrName>
                                        </p:attrNameLst>
                                      </p:cBhvr>
                                      <p:to>
                                        <p:strVal val="visible"/>
                                      </p:to>
                                    </p:set>
                                    <p:anim calcmode="lin" valueType="num">
                                      <p:cBhvr>
                                        <p:cTn id="62" dur="3000" fill="hold"/>
                                        <p:tgtEl>
                                          <p:spTgt spid="2096"/>
                                        </p:tgtEl>
                                        <p:attrNameLst>
                                          <p:attrName>ppt_w</p:attrName>
                                        </p:attrNameLst>
                                      </p:cBhvr>
                                      <p:tavLst>
                                        <p:tav tm="0">
                                          <p:val>
                                            <p:fltVal val="0"/>
                                          </p:val>
                                        </p:tav>
                                        <p:tav tm="100000">
                                          <p:val>
                                            <p:strVal val="#ppt_w"/>
                                          </p:val>
                                        </p:tav>
                                      </p:tavLst>
                                    </p:anim>
                                    <p:anim calcmode="lin" valueType="num">
                                      <p:cBhvr>
                                        <p:cTn id="63" dur="3000" fill="hold"/>
                                        <p:tgtEl>
                                          <p:spTgt spid="2096"/>
                                        </p:tgtEl>
                                        <p:attrNameLst>
                                          <p:attrName>ppt_h</p:attrName>
                                        </p:attrNameLst>
                                      </p:cBhvr>
                                      <p:tavLst>
                                        <p:tav tm="0">
                                          <p:val>
                                            <p:fltVal val="0"/>
                                          </p:val>
                                        </p:tav>
                                        <p:tav tm="100000">
                                          <p:val>
                                            <p:strVal val="#ppt_h"/>
                                          </p:val>
                                        </p:tav>
                                      </p:tavLst>
                                    </p:anim>
                                    <p:animEffect transition="in" filter="fade">
                                      <p:cBhvr>
                                        <p:cTn id="64" dur="3000"/>
                                        <p:tgtEl>
                                          <p:spTgt spid="2096"/>
                                        </p:tgtEl>
                                      </p:cBhvr>
                                    </p:animEffect>
                                  </p:childTnLst>
                                </p:cTn>
                              </p:par>
                              <p:par>
                                <p:cTn id="65" presetID="53" presetClass="entr" presetSubtype="16" fill="hold" nodeType="withEffect">
                                  <p:stCondLst>
                                    <p:cond delay="3000"/>
                                  </p:stCondLst>
                                  <p:childTnLst>
                                    <p:set>
                                      <p:cBhvr>
                                        <p:cTn id="66" dur="1" fill="hold">
                                          <p:stCondLst>
                                            <p:cond delay="0"/>
                                          </p:stCondLst>
                                        </p:cTn>
                                        <p:tgtEl>
                                          <p:spTgt spid="2060"/>
                                        </p:tgtEl>
                                        <p:attrNameLst>
                                          <p:attrName>style.visibility</p:attrName>
                                        </p:attrNameLst>
                                      </p:cBhvr>
                                      <p:to>
                                        <p:strVal val="visible"/>
                                      </p:to>
                                    </p:set>
                                    <p:anim calcmode="lin" valueType="num">
                                      <p:cBhvr>
                                        <p:cTn id="67" dur="2250" fill="hold"/>
                                        <p:tgtEl>
                                          <p:spTgt spid="2060"/>
                                        </p:tgtEl>
                                        <p:attrNameLst>
                                          <p:attrName>ppt_w</p:attrName>
                                        </p:attrNameLst>
                                      </p:cBhvr>
                                      <p:tavLst>
                                        <p:tav tm="0">
                                          <p:val>
                                            <p:fltVal val="0"/>
                                          </p:val>
                                        </p:tav>
                                        <p:tav tm="100000">
                                          <p:val>
                                            <p:strVal val="#ppt_w"/>
                                          </p:val>
                                        </p:tav>
                                      </p:tavLst>
                                    </p:anim>
                                    <p:anim calcmode="lin" valueType="num">
                                      <p:cBhvr>
                                        <p:cTn id="68" dur="2250" fill="hold"/>
                                        <p:tgtEl>
                                          <p:spTgt spid="2060"/>
                                        </p:tgtEl>
                                        <p:attrNameLst>
                                          <p:attrName>ppt_h</p:attrName>
                                        </p:attrNameLst>
                                      </p:cBhvr>
                                      <p:tavLst>
                                        <p:tav tm="0">
                                          <p:val>
                                            <p:fltVal val="0"/>
                                          </p:val>
                                        </p:tav>
                                        <p:tav tm="100000">
                                          <p:val>
                                            <p:strVal val="#ppt_h"/>
                                          </p:val>
                                        </p:tav>
                                      </p:tavLst>
                                    </p:anim>
                                    <p:animEffect transition="in" filter="fade">
                                      <p:cBhvr>
                                        <p:cTn id="69" dur="2250"/>
                                        <p:tgtEl>
                                          <p:spTgt spid="2060"/>
                                        </p:tgtEl>
                                      </p:cBhvr>
                                    </p:animEffect>
                                  </p:childTnLst>
                                </p:cTn>
                              </p:par>
                              <p:par>
                                <p:cTn id="70" presetID="53" presetClass="entr" presetSubtype="16" fill="hold" nodeType="withEffect">
                                  <p:stCondLst>
                                    <p:cond delay="3000"/>
                                  </p:stCondLst>
                                  <p:childTnLst>
                                    <p:set>
                                      <p:cBhvr>
                                        <p:cTn id="71" dur="1" fill="hold">
                                          <p:stCondLst>
                                            <p:cond delay="0"/>
                                          </p:stCondLst>
                                        </p:cTn>
                                        <p:tgtEl>
                                          <p:spTgt spid="2126"/>
                                        </p:tgtEl>
                                        <p:attrNameLst>
                                          <p:attrName>style.visibility</p:attrName>
                                        </p:attrNameLst>
                                      </p:cBhvr>
                                      <p:to>
                                        <p:strVal val="visible"/>
                                      </p:to>
                                    </p:set>
                                    <p:anim calcmode="lin" valueType="num">
                                      <p:cBhvr>
                                        <p:cTn id="72" dur="1750" fill="hold"/>
                                        <p:tgtEl>
                                          <p:spTgt spid="2126"/>
                                        </p:tgtEl>
                                        <p:attrNameLst>
                                          <p:attrName>ppt_w</p:attrName>
                                        </p:attrNameLst>
                                      </p:cBhvr>
                                      <p:tavLst>
                                        <p:tav tm="0">
                                          <p:val>
                                            <p:fltVal val="0"/>
                                          </p:val>
                                        </p:tav>
                                        <p:tav tm="100000">
                                          <p:val>
                                            <p:strVal val="#ppt_w"/>
                                          </p:val>
                                        </p:tav>
                                      </p:tavLst>
                                    </p:anim>
                                    <p:anim calcmode="lin" valueType="num">
                                      <p:cBhvr>
                                        <p:cTn id="73" dur="1750" fill="hold"/>
                                        <p:tgtEl>
                                          <p:spTgt spid="2126"/>
                                        </p:tgtEl>
                                        <p:attrNameLst>
                                          <p:attrName>ppt_h</p:attrName>
                                        </p:attrNameLst>
                                      </p:cBhvr>
                                      <p:tavLst>
                                        <p:tav tm="0">
                                          <p:val>
                                            <p:fltVal val="0"/>
                                          </p:val>
                                        </p:tav>
                                        <p:tav tm="100000">
                                          <p:val>
                                            <p:strVal val="#ppt_h"/>
                                          </p:val>
                                        </p:tav>
                                      </p:tavLst>
                                    </p:anim>
                                    <p:animEffect transition="in" filter="fade">
                                      <p:cBhvr>
                                        <p:cTn id="74" dur="1750"/>
                                        <p:tgtEl>
                                          <p:spTgt spid="2126"/>
                                        </p:tgtEl>
                                      </p:cBhvr>
                                    </p:animEffect>
                                  </p:childTnLst>
                                </p:cTn>
                              </p:par>
                              <p:par>
                                <p:cTn id="75" presetID="53" presetClass="entr" presetSubtype="16" fill="hold" nodeType="withEffect">
                                  <p:stCondLst>
                                    <p:cond delay="3700"/>
                                  </p:stCondLst>
                                  <p:childTnLst>
                                    <p:set>
                                      <p:cBhvr>
                                        <p:cTn id="76" dur="1" fill="hold">
                                          <p:stCondLst>
                                            <p:cond delay="0"/>
                                          </p:stCondLst>
                                        </p:cTn>
                                        <p:tgtEl>
                                          <p:spTgt spid="2074"/>
                                        </p:tgtEl>
                                        <p:attrNameLst>
                                          <p:attrName>style.visibility</p:attrName>
                                        </p:attrNameLst>
                                      </p:cBhvr>
                                      <p:to>
                                        <p:strVal val="visible"/>
                                      </p:to>
                                    </p:set>
                                    <p:anim calcmode="lin" valueType="num">
                                      <p:cBhvr>
                                        <p:cTn id="77" dur="2000" fill="hold"/>
                                        <p:tgtEl>
                                          <p:spTgt spid="2074"/>
                                        </p:tgtEl>
                                        <p:attrNameLst>
                                          <p:attrName>ppt_w</p:attrName>
                                        </p:attrNameLst>
                                      </p:cBhvr>
                                      <p:tavLst>
                                        <p:tav tm="0">
                                          <p:val>
                                            <p:fltVal val="0"/>
                                          </p:val>
                                        </p:tav>
                                        <p:tav tm="100000">
                                          <p:val>
                                            <p:strVal val="#ppt_w"/>
                                          </p:val>
                                        </p:tav>
                                      </p:tavLst>
                                    </p:anim>
                                    <p:anim calcmode="lin" valueType="num">
                                      <p:cBhvr>
                                        <p:cTn id="78" dur="2000" fill="hold"/>
                                        <p:tgtEl>
                                          <p:spTgt spid="2074"/>
                                        </p:tgtEl>
                                        <p:attrNameLst>
                                          <p:attrName>ppt_h</p:attrName>
                                        </p:attrNameLst>
                                      </p:cBhvr>
                                      <p:tavLst>
                                        <p:tav tm="0">
                                          <p:val>
                                            <p:fltVal val="0"/>
                                          </p:val>
                                        </p:tav>
                                        <p:tav tm="100000">
                                          <p:val>
                                            <p:strVal val="#ppt_h"/>
                                          </p:val>
                                        </p:tav>
                                      </p:tavLst>
                                    </p:anim>
                                    <p:animEffect transition="in" filter="fade">
                                      <p:cBhvr>
                                        <p:cTn id="79" dur="2000"/>
                                        <p:tgtEl>
                                          <p:spTgt spid="2074"/>
                                        </p:tgtEl>
                                      </p:cBhvr>
                                    </p:animEffect>
                                  </p:childTnLst>
                                </p:cTn>
                              </p:par>
                              <p:par>
                                <p:cTn id="80" presetID="53" presetClass="entr" presetSubtype="16" fill="hold" nodeType="withEffect">
                                  <p:stCondLst>
                                    <p:cond delay="3000"/>
                                  </p:stCondLst>
                                  <p:childTnLst>
                                    <p:set>
                                      <p:cBhvr>
                                        <p:cTn id="81" dur="1" fill="hold">
                                          <p:stCondLst>
                                            <p:cond delay="0"/>
                                          </p:stCondLst>
                                        </p:cTn>
                                        <p:tgtEl>
                                          <p:spTgt spid="2112"/>
                                        </p:tgtEl>
                                        <p:attrNameLst>
                                          <p:attrName>style.visibility</p:attrName>
                                        </p:attrNameLst>
                                      </p:cBhvr>
                                      <p:to>
                                        <p:strVal val="visible"/>
                                      </p:to>
                                    </p:set>
                                    <p:anim calcmode="lin" valueType="num">
                                      <p:cBhvr>
                                        <p:cTn id="82" dur="2000" fill="hold"/>
                                        <p:tgtEl>
                                          <p:spTgt spid="2112"/>
                                        </p:tgtEl>
                                        <p:attrNameLst>
                                          <p:attrName>ppt_w</p:attrName>
                                        </p:attrNameLst>
                                      </p:cBhvr>
                                      <p:tavLst>
                                        <p:tav tm="0">
                                          <p:val>
                                            <p:fltVal val="0"/>
                                          </p:val>
                                        </p:tav>
                                        <p:tav tm="100000">
                                          <p:val>
                                            <p:strVal val="#ppt_w"/>
                                          </p:val>
                                        </p:tav>
                                      </p:tavLst>
                                    </p:anim>
                                    <p:anim calcmode="lin" valueType="num">
                                      <p:cBhvr>
                                        <p:cTn id="83" dur="2000" fill="hold"/>
                                        <p:tgtEl>
                                          <p:spTgt spid="2112"/>
                                        </p:tgtEl>
                                        <p:attrNameLst>
                                          <p:attrName>ppt_h</p:attrName>
                                        </p:attrNameLst>
                                      </p:cBhvr>
                                      <p:tavLst>
                                        <p:tav tm="0">
                                          <p:val>
                                            <p:fltVal val="0"/>
                                          </p:val>
                                        </p:tav>
                                        <p:tav tm="100000">
                                          <p:val>
                                            <p:strVal val="#ppt_h"/>
                                          </p:val>
                                        </p:tav>
                                      </p:tavLst>
                                    </p:anim>
                                    <p:animEffect transition="in" filter="fade">
                                      <p:cBhvr>
                                        <p:cTn id="84" dur="2000"/>
                                        <p:tgtEl>
                                          <p:spTgt spid="2112"/>
                                        </p:tgtEl>
                                      </p:cBhvr>
                                    </p:animEffect>
                                  </p:childTnLst>
                                </p:cTn>
                              </p:par>
                              <p:par>
                                <p:cTn id="85" presetID="53" presetClass="entr" presetSubtype="16" fill="hold" nodeType="withEffect">
                                  <p:stCondLst>
                                    <p:cond delay="3250"/>
                                  </p:stCondLst>
                                  <p:childTnLst>
                                    <p:set>
                                      <p:cBhvr>
                                        <p:cTn id="86" dur="1" fill="hold">
                                          <p:stCondLst>
                                            <p:cond delay="0"/>
                                          </p:stCondLst>
                                        </p:cTn>
                                        <p:tgtEl>
                                          <p:spTgt spid="2056"/>
                                        </p:tgtEl>
                                        <p:attrNameLst>
                                          <p:attrName>style.visibility</p:attrName>
                                        </p:attrNameLst>
                                      </p:cBhvr>
                                      <p:to>
                                        <p:strVal val="visible"/>
                                      </p:to>
                                    </p:set>
                                    <p:anim calcmode="lin" valueType="num">
                                      <p:cBhvr>
                                        <p:cTn id="87" dur="2650" fill="hold"/>
                                        <p:tgtEl>
                                          <p:spTgt spid="2056"/>
                                        </p:tgtEl>
                                        <p:attrNameLst>
                                          <p:attrName>ppt_w</p:attrName>
                                        </p:attrNameLst>
                                      </p:cBhvr>
                                      <p:tavLst>
                                        <p:tav tm="0">
                                          <p:val>
                                            <p:fltVal val="0"/>
                                          </p:val>
                                        </p:tav>
                                        <p:tav tm="100000">
                                          <p:val>
                                            <p:strVal val="#ppt_w"/>
                                          </p:val>
                                        </p:tav>
                                      </p:tavLst>
                                    </p:anim>
                                    <p:anim calcmode="lin" valueType="num">
                                      <p:cBhvr>
                                        <p:cTn id="88" dur="2650" fill="hold"/>
                                        <p:tgtEl>
                                          <p:spTgt spid="2056"/>
                                        </p:tgtEl>
                                        <p:attrNameLst>
                                          <p:attrName>ppt_h</p:attrName>
                                        </p:attrNameLst>
                                      </p:cBhvr>
                                      <p:tavLst>
                                        <p:tav tm="0">
                                          <p:val>
                                            <p:fltVal val="0"/>
                                          </p:val>
                                        </p:tav>
                                        <p:tav tm="100000">
                                          <p:val>
                                            <p:strVal val="#ppt_h"/>
                                          </p:val>
                                        </p:tav>
                                      </p:tavLst>
                                    </p:anim>
                                    <p:animEffect transition="in" filter="fade">
                                      <p:cBhvr>
                                        <p:cTn id="89" dur="2650"/>
                                        <p:tgtEl>
                                          <p:spTgt spid="2056"/>
                                        </p:tgtEl>
                                      </p:cBhvr>
                                    </p:animEffect>
                                  </p:childTnLst>
                                </p:cTn>
                              </p:par>
                              <p:par>
                                <p:cTn id="90" presetID="53" presetClass="entr" presetSubtype="16" fill="hold" nodeType="withEffect">
                                  <p:stCondLst>
                                    <p:cond delay="3250"/>
                                  </p:stCondLst>
                                  <p:childTnLst>
                                    <p:set>
                                      <p:cBhvr>
                                        <p:cTn id="91" dur="1" fill="hold">
                                          <p:stCondLst>
                                            <p:cond delay="0"/>
                                          </p:stCondLst>
                                        </p:cTn>
                                        <p:tgtEl>
                                          <p:spTgt spid="2082"/>
                                        </p:tgtEl>
                                        <p:attrNameLst>
                                          <p:attrName>style.visibility</p:attrName>
                                        </p:attrNameLst>
                                      </p:cBhvr>
                                      <p:to>
                                        <p:strVal val="visible"/>
                                      </p:to>
                                    </p:set>
                                    <p:anim calcmode="lin" valueType="num">
                                      <p:cBhvr>
                                        <p:cTn id="92" dur="1750" fill="hold"/>
                                        <p:tgtEl>
                                          <p:spTgt spid="2082"/>
                                        </p:tgtEl>
                                        <p:attrNameLst>
                                          <p:attrName>ppt_w</p:attrName>
                                        </p:attrNameLst>
                                      </p:cBhvr>
                                      <p:tavLst>
                                        <p:tav tm="0">
                                          <p:val>
                                            <p:fltVal val="0"/>
                                          </p:val>
                                        </p:tav>
                                        <p:tav tm="100000">
                                          <p:val>
                                            <p:strVal val="#ppt_w"/>
                                          </p:val>
                                        </p:tav>
                                      </p:tavLst>
                                    </p:anim>
                                    <p:anim calcmode="lin" valueType="num">
                                      <p:cBhvr>
                                        <p:cTn id="93" dur="1750" fill="hold"/>
                                        <p:tgtEl>
                                          <p:spTgt spid="2082"/>
                                        </p:tgtEl>
                                        <p:attrNameLst>
                                          <p:attrName>ppt_h</p:attrName>
                                        </p:attrNameLst>
                                      </p:cBhvr>
                                      <p:tavLst>
                                        <p:tav tm="0">
                                          <p:val>
                                            <p:fltVal val="0"/>
                                          </p:val>
                                        </p:tav>
                                        <p:tav tm="100000">
                                          <p:val>
                                            <p:strVal val="#ppt_h"/>
                                          </p:val>
                                        </p:tav>
                                      </p:tavLst>
                                    </p:anim>
                                    <p:animEffect transition="in" filter="fade">
                                      <p:cBhvr>
                                        <p:cTn id="94" dur="1750"/>
                                        <p:tgtEl>
                                          <p:spTgt spid="2082"/>
                                        </p:tgtEl>
                                      </p:cBhvr>
                                    </p:animEffect>
                                  </p:childTnLst>
                                </p:cTn>
                              </p:par>
                              <p:par>
                                <p:cTn id="95" presetID="53" presetClass="entr" presetSubtype="16" fill="hold" nodeType="withEffect">
                                  <p:stCondLst>
                                    <p:cond delay="3250"/>
                                  </p:stCondLst>
                                  <p:childTnLst>
                                    <p:set>
                                      <p:cBhvr>
                                        <p:cTn id="96" dur="1" fill="hold">
                                          <p:stCondLst>
                                            <p:cond delay="0"/>
                                          </p:stCondLst>
                                        </p:cTn>
                                        <p:tgtEl>
                                          <p:spTgt spid="2076"/>
                                        </p:tgtEl>
                                        <p:attrNameLst>
                                          <p:attrName>style.visibility</p:attrName>
                                        </p:attrNameLst>
                                      </p:cBhvr>
                                      <p:to>
                                        <p:strVal val="visible"/>
                                      </p:to>
                                    </p:set>
                                    <p:anim calcmode="lin" valueType="num">
                                      <p:cBhvr>
                                        <p:cTn id="97" dur="2250" fill="hold"/>
                                        <p:tgtEl>
                                          <p:spTgt spid="2076"/>
                                        </p:tgtEl>
                                        <p:attrNameLst>
                                          <p:attrName>ppt_w</p:attrName>
                                        </p:attrNameLst>
                                      </p:cBhvr>
                                      <p:tavLst>
                                        <p:tav tm="0">
                                          <p:val>
                                            <p:fltVal val="0"/>
                                          </p:val>
                                        </p:tav>
                                        <p:tav tm="100000">
                                          <p:val>
                                            <p:strVal val="#ppt_w"/>
                                          </p:val>
                                        </p:tav>
                                      </p:tavLst>
                                    </p:anim>
                                    <p:anim calcmode="lin" valueType="num">
                                      <p:cBhvr>
                                        <p:cTn id="98" dur="2250" fill="hold"/>
                                        <p:tgtEl>
                                          <p:spTgt spid="2076"/>
                                        </p:tgtEl>
                                        <p:attrNameLst>
                                          <p:attrName>ppt_h</p:attrName>
                                        </p:attrNameLst>
                                      </p:cBhvr>
                                      <p:tavLst>
                                        <p:tav tm="0">
                                          <p:val>
                                            <p:fltVal val="0"/>
                                          </p:val>
                                        </p:tav>
                                        <p:tav tm="100000">
                                          <p:val>
                                            <p:strVal val="#ppt_h"/>
                                          </p:val>
                                        </p:tav>
                                      </p:tavLst>
                                    </p:anim>
                                    <p:animEffect transition="in" filter="fade">
                                      <p:cBhvr>
                                        <p:cTn id="99" dur="2250"/>
                                        <p:tgtEl>
                                          <p:spTgt spid="2076"/>
                                        </p:tgtEl>
                                      </p:cBhvr>
                                    </p:animEffect>
                                  </p:childTnLst>
                                </p:cTn>
                              </p:par>
                              <p:par>
                                <p:cTn id="100" presetID="53" presetClass="entr" presetSubtype="16" fill="hold" nodeType="withEffect">
                                  <p:stCondLst>
                                    <p:cond delay="3250"/>
                                  </p:stCondLst>
                                  <p:childTnLst>
                                    <p:set>
                                      <p:cBhvr>
                                        <p:cTn id="101" dur="1" fill="hold">
                                          <p:stCondLst>
                                            <p:cond delay="0"/>
                                          </p:stCondLst>
                                        </p:cTn>
                                        <p:tgtEl>
                                          <p:spTgt spid="2064"/>
                                        </p:tgtEl>
                                        <p:attrNameLst>
                                          <p:attrName>style.visibility</p:attrName>
                                        </p:attrNameLst>
                                      </p:cBhvr>
                                      <p:to>
                                        <p:strVal val="visible"/>
                                      </p:to>
                                    </p:set>
                                    <p:anim calcmode="lin" valueType="num">
                                      <p:cBhvr>
                                        <p:cTn id="102" dur="2750" fill="hold"/>
                                        <p:tgtEl>
                                          <p:spTgt spid="2064"/>
                                        </p:tgtEl>
                                        <p:attrNameLst>
                                          <p:attrName>ppt_w</p:attrName>
                                        </p:attrNameLst>
                                      </p:cBhvr>
                                      <p:tavLst>
                                        <p:tav tm="0">
                                          <p:val>
                                            <p:fltVal val="0"/>
                                          </p:val>
                                        </p:tav>
                                        <p:tav tm="100000">
                                          <p:val>
                                            <p:strVal val="#ppt_w"/>
                                          </p:val>
                                        </p:tav>
                                      </p:tavLst>
                                    </p:anim>
                                    <p:anim calcmode="lin" valueType="num">
                                      <p:cBhvr>
                                        <p:cTn id="103" dur="2750" fill="hold"/>
                                        <p:tgtEl>
                                          <p:spTgt spid="2064"/>
                                        </p:tgtEl>
                                        <p:attrNameLst>
                                          <p:attrName>ppt_h</p:attrName>
                                        </p:attrNameLst>
                                      </p:cBhvr>
                                      <p:tavLst>
                                        <p:tav tm="0">
                                          <p:val>
                                            <p:fltVal val="0"/>
                                          </p:val>
                                        </p:tav>
                                        <p:tav tm="100000">
                                          <p:val>
                                            <p:strVal val="#ppt_h"/>
                                          </p:val>
                                        </p:tav>
                                      </p:tavLst>
                                    </p:anim>
                                    <p:animEffect transition="in" filter="fade">
                                      <p:cBhvr>
                                        <p:cTn id="104" dur="2750"/>
                                        <p:tgtEl>
                                          <p:spTgt spid="2064"/>
                                        </p:tgtEl>
                                      </p:cBhvr>
                                    </p:animEffect>
                                  </p:childTnLst>
                                </p:cTn>
                              </p:par>
                              <p:par>
                                <p:cTn id="105" presetID="53" presetClass="entr" presetSubtype="16" fill="hold" nodeType="withEffect">
                                  <p:stCondLst>
                                    <p:cond delay="5000"/>
                                  </p:stCondLst>
                                  <p:childTnLst>
                                    <p:set>
                                      <p:cBhvr>
                                        <p:cTn id="106" dur="1" fill="hold">
                                          <p:stCondLst>
                                            <p:cond delay="0"/>
                                          </p:stCondLst>
                                        </p:cTn>
                                        <p:tgtEl>
                                          <p:spTgt spid="2084"/>
                                        </p:tgtEl>
                                        <p:attrNameLst>
                                          <p:attrName>style.visibility</p:attrName>
                                        </p:attrNameLst>
                                      </p:cBhvr>
                                      <p:to>
                                        <p:strVal val="visible"/>
                                      </p:to>
                                    </p:set>
                                    <p:anim calcmode="lin" valueType="num">
                                      <p:cBhvr>
                                        <p:cTn id="107" dur="500" fill="hold"/>
                                        <p:tgtEl>
                                          <p:spTgt spid="2084"/>
                                        </p:tgtEl>
                                        <p:attrNameLst>
                                          <p:attrName>ppt_w</p:attrName>
                                        </p:attrNameLst>
                                      </p:cBhvr>
                                      <p:tavLst>
                                        <p:tav tm="0">
                                          <p:val>
                                            <p:fltVal val="0"/>
                                          </p:val>
                                        </p:tav>
                                        <p:tav tm="100000">
                                          <p:val>
                                            <p:strVal val="#ppt_w"/>
                                          </p:val>
                                        </p:tav>
                                      </p:tavLst>
                                    </p:anim>
                                    <p:anim calcmode="lin" valueType="num">
                                      <p:cBhvr>
                                        <p:cTn id="108" dur="500" fill="hold"/>
                                        <p:tgtEl>
                                          <p:spTgt spid="2084"/>
                                        </p:tgtEl>
                                        <p:attrNameLst>
                                          <p:attrName>ppt_h</p:attrName>
                                        </p:attrNameLst>
                                      </p:cBhvr>
                                      <p:tavLst>
                                        <p:tav tm="0">
                                          <p:val>
                                            <p:fltVal val="0"/>
                                          </p:val>
                                        </p:tav>
                                        <p:tav tm="100000">
                                          <p:val>
                                            <p:strVal val="#ppt_h"/>
                                          </p:val>
                                        </p:tav>
                                      </p:tavLst>
                                    </p:anim>
                                    <p:animEffect transition="in" filter="fade">
                                      <p:cBhvr>
                                        <p:cTn id="109" dur="500"/>
                                        <p:tgtEl>
                                          <p:spTgt spid="2084"/>
                                        </p:tgtEl>
                                      </p:cBhvr>
                                    </p:animEffect>
                                  </p:childTnLst>
                                </p:cTn>
                              </p:par>
                              <p:par>
                                <p:cTn id="110" presetID="53" presetClass="entr" presetSubtype="16" fill="hold" nodeType="withEffect">
                                  <p:stCondLst>
                                    <p:cond delay="3250"/>
                                  </p:stCondLst>
                                  <p:childTnLst>
                                    <p:set>
                                      <p:cBhvr>
                                        <p:cTn id="111" dur="1" fill="hold">
                                          <p:stCondLst>
                                            <p:cond delay="0"/>
                                          </p:stCondLst>
                                        </p:cTn>
                                        <p:tgtEl>
                                          <p:spTgt spid="2092"/>
                                        </p:tgtEl>
                                        <p:attrNameLst>
                                          <p:attrName>style.visibility</p:attrName>
                                        </p:attrNameLst>
                                      </p:cBhvr>
                                      <p:to>
                                        <p:strVal val="visible"/>
                                      </p:to>
                                    </p:set>
                                    <p:anim calcmode="lin" valueType="num">
                                      <p:cBhvr>
                                        <p:cTn id="112" dur="2250" fill="hold"/>
                                        <p:tgtEl>
                                          <p:spTgt spid="2092"/>
                                        </p:tgtEl>
                                        <p:attrNameLst>
                                          <p:attrName>ppt_w</p:attrName>
                                        </p:attrNameLst>
                                      </p:cBhvr>
                                      <p:tavLst>
                                        <p:tav tm="0">
                                          <p:val>
                                            <p:fltVal val="0"/>
                                          </p:val>
                                        </p:tav>
                                        <p:tav tm="100000">
                                          <p:val>
                                            <p:strVal val="#ppt_w"/>
                                          </p:val>
                                        </p:tav>
                                      </p:tavLst>
                                    </p:anim>
                                    <p:anim calcmode="lin" valueType="num">
                                      <p:cBhvr>
                                        <p:cTn id="113" dur="2250" fill="hold"/>
                                        <p:tgtEl>
                                          <p:spTgt spid="2092"/>
                                        </p:tgtEl>
                                        <p:attrNameLst>
                                          <p:attrName>ppt_h</p:attrName>
                                        </p:attrNameLst>
                                      </p:cBhvr>
                                      <p:tavLst>
                                        <p:tav tm="0">
                                          <p:val>
                                            <p:fltVal val="0"/>
                                          </p:val>
                                        </p:tav>
                                        <p:tav tm="100000">
                                          <p:val>
                                            <p:strVal val="#ppt_h"/>
                                          </p:val>
                                        </p:tav>
                                      </p:tavLst>
                                    </p:anim>
                                    <p:animEffect transition="in" filter="fade">
                                      <p:cBhvr>
                                        <p:cTn id="114" dur="2250"/>
                                        <p:tgtEl>
                                          <p:spTgt spid="2092"/>
                                        </p:tgtEl>
                                      </p:cBhvr>
                                    </p:animEffect>
                                  </p:childTnLst>
                                </p:cTn>
                              </p:par>
                              <p:par>
                                <p:cTn id="115" presetID="53" presetClass="entr" presetSubtype="16" fill="hold" nodeType="withEffect">
                                  <p:stCondLst>
                                    <p:cond delay="3500"/>
                                  </p:stCondLst>
                                  <p:childTnLst>
                                    <p:set>
                                      <p:cBhvr>
                                        <p:cTn id="116" dur="1" fill="hold">
                                          <p:stCondLst>
                                            <p:cond delay="0"/>
                                          </p:stCondLst>
                                        </p:cTn>
                                        <p:tgtEl>
                                          <p:spTgt spid="2052"/>
                                        </p:tgtEl>
                                        <p:attrNameLst>
                                          <p:attrName>style.visibility</p:attrName>
                                        </p:attrNameLst>
                                      </p:cBhvr>
                                      <p:to>
                                        <p:strVal val="visible"/>
                                      </p:to>
                                    </p:set>
                                    <p:anim calcmode="lin" valueType="num">
                                      <p:cBhvr>
                                        <p:cTn id="117" dur="1000" fill="hold"/>
                                        <p:tgtEl>
                                          <p:spTgt spid="2052"/>
                                        </p:tgtEl>
                                        <p:attrNameLst>
                                          <p:attrName>ppt_w</p:attrName>
                                        </p:attrNameLst>
                                      </p:cBhvr>
                                      <p:tavLst>
                                        <p:tav tm="0">
                                          <p:val>
                                            <p:fltVal val="0"/>
                                          </p:val>
                                        </p:tav>
                                        <p:tav tm="100000">
                                          <p:val>
                                            <p:strVal val="#ppt_w"/>
                                          </p:val>
                                        </p:tav>
                                      </p:tavLst>
                                    </p:anim>
                                    <p:anim calcmode="lin" valueType="num">
                                      <p:cBhvr>
                                        <p:cTn id="118" dur="1000" fill="hold"/>
                                        <p:tgtEl>
                                          <p:spTgt spid="2052"/>
                                        </p:tgtEl>
                                        <p:attrNameLst>
                                          <p:attrName>ppt_h</p:attrName>
                                        </p:attrNameLst>
                                      </p:cBhvr>
                                      <p:tavLst>
                                        <p:tav tm="0">
                                          <p:val>
                                            <p:fltVal val="0"/>
                                          </p:val>
                                        </p:tav>
                                        <p:tav tm="100000">
                                          <p:val>
                                            <p:strVal val="#ppt_h"/>
                                          </p:val>
                                        </p:tav>
                                      </p:tavLst>
                                    </p:anim>
                                    <p:animEffect transition="in" filter="fade">
                                      <p:cBhvr>
                                        <p:cTn id="119" dur="1000"/>
                                        <p:tgtEl>
                                          <p:spTgt spid="2052"/>
                                        </p:tgtEl>
                                      </p:cBhvr>
                                    </p:animEffect>
                                  </p:childTnLst>
                                </p:cTn>
                              </p:par>
                              <p:par>
                                <p:cTn id="120" presetID="53" presetClass="entr" presetSubtype="16" fill="hold" nodeType="withEffect">
                                  <p:stCondLst>
                                    <p:cond delay="3500"/>
                                  </p:stCondLst>
                                  <p:childTnLst>
                                    <p:set>
                                      <p:cBhvr>
                                        <p:cTn id="121" dur="1" fill="hold">
                                          <p:stCondLst>
                                            <p:cond delay="0"/>
                                          </p:stCondLst>
                                        </p:cTn>
                                        <p:tgtEl>
                                          <p:spTgt spid="2086"/>
                                        </p:tgtEl>
                                        <p:attrNameLst>
                                          <p:attrName>style.visibility</p:attrName>
                                        </p:attrNameLst>
                                      </p:cBhvr>
                                      <p:to>
                                        <p:strVal val="visible"/>
                                      </p:to>
                                    </p:set>
                                    <p:anim calcmode="lin" valueType="num">
                                      <p:cBhvr>
                                        <p:cTn id="122" dur="2500" fill="hold"/>
                                        <p:tgtEl>
                                          <p:spTgt spid="2086"/>
                                        </p:tgtEl>
                                        <p:attrNameLst>
                                          <p:attrName>ppt_w</p:attrName>
                                        </p:attrNameLst>
                                      </p:cBhvr>
                                      <p:tavLst>
                                        <p:tav tm="0">
                                          <p:val>
                                            <p:fltVal val="0"/>
                                          </p:val>
                                        </p:tav>
                                        <p:tav tm="100000">
                                          <p:val>
                                            <p:strVal val="#ppt_w"/>
                                          </p:val>
                                        </p:tav>
                                      </p:tavLst>
                                    </p:anim>
                                    <p:anim calcmode="lin" valueType="num">
                                      <p:cBhvr>
                                        <p:cTn id="123" dur="2500" fill="hold"/>
                                        <p:tgtEl>
                                          <p:spTgt spid="2086"/>
                                        </p:tgtEl>
                                        <p:attrNameLst>
                                          <p:attrName>ppt_h</p:attrName>
                                        </p:attrNameLst>
                                      </p:cBhvr>
                                      <p:tavLst>
                                        <p:tav tm="0">
                                          <p:val>
                                            <p:fltVal val="0"/>
                                          </p:val>
                                        </p:tav>
                                        <p:tav tm="100000">
                                          <p:val>
                                            <p:strVal val="#ppt_h"/>
                                          </p:val>
                                        </p:tav>
                                      </p:tavLst>
                                    </p:anim>
                                    <p:animEffect transition="in" filter="fade">
                                      <p:cBhvr>
                                        <p:cTn id="124" dur="2500"/>
                                        <p:tgtEl>
                                          <p:spTgt spid="2086"/>
                                        </p:tgtEl>
                                      </p:cBhvr>
                                    </p:animEffect>
                                  </p:childTnLst>
                                </p:cTn>
                              </p:par>
                              <p:par>
                                <p:cTn id="125" presetID="53" presetClass="entr" presetSubtype="16" fill="hold" nodeType="withEffect">
                                  <p:stCondLst>
                                    <p:cond delay="3500"/>
                                  </p:stCondLst>
                                  <p:childTnLst>
                                    <p:set>
                                      <p:cBhvr>
                                        <p:cTn id="126" dur="1" fill="hold">
                                          <p:stCondLst>
                                            <p:cond delay="0"/>
                                          </p:stCondLst>
                                        </p:cTn>
                                        <p:tgtEl>
                                          <p:spTgt spid="2102"/>
                                        </p:tgtEl>
                                        <p:attrNameLst>
                                          <p:attrName>style.visibility</p:attrName>
                                        </p:attrNameLst>
                                      </p:cBhvr>
                                      <p:to>
                                        <p:strVal val="visible"/>
                                      </p:to>
                                    </p:set>
                                    <p:anim calcmode="lin" valueType="num">
                                      <p:cBhvr>
                                        <p:cTn id="127" dur="1300" fill="hold"/>
                                        <p:tgtEl>
                                          <p:spTgt spid="2102"/>
                                        </p:tgtEl>
                                        <p:attrNameLst>
                                          <p:attrName>ppt_w</p:attrName>
                                        </p:attrNameLst>
                                      </p:cBhvr>
                                      <p:tavLst>
                                        <p:tav tm="0">
                                          <p:val>
                                            <p:fltVal val="0"/>
                                          </p:val>
                                        </p:tav>
                                        <p:tav tm="100000">
                                          <p:val>
                                            <p:strVal val="#ppt_w"/>
                                          </p:val>
                                        </p:tav>
                                      </p:tavLst>
                                    </p:anim>
                                    <p:anim calcmode="lin" valueType="num">
                                      <p:cBhvr>
                                        <p:cTn id="128" dur="1300" fill="hold"/>
                                        <p:tgtEl>
                                          <p:spTgt spid="2102"/>
                                        </p:tgtEl>
                                        <p:attrNameLst>
                                          <p:attrName>ppt_h</p:attrName>
                                        </p:attrNameLst>
                                      </p:cBhvr>
                                      <p:tavLst>
                                        <p:tav tm="0">
                                          <p:val>
                                            <p:fltVal val="0"/>
                                          </p:val>
                                        </p:tav>
                                        <p:tav tm="100000">
                                          <p:val>
                                            <p:strVal val="#ppt_h"/>
                                          </p:val>
                                        </p:tav>
                                      </p:tavLst>
                                    </p:anim>
                                    <p:animEffect transition="in" filter="fade">
                                      <p:cBhvr>
                                        <p:cTn id="129" dur="1300"/>
                                        <p:tgtEl>
                                          <p:spTgt spid="2102"/>
                                        </p:tgtEl>
                                      </p:cBhvr>
                                    </p:animEffect>
                                  </p:childTnLst>
                                </p:cTn>
                              </p:par>
                              <p:par>
                                <p:cTn id="130" presetID="53" presetClass="entr" presetSubtype="16" fill="hold" nodeType="withEffect">
                                  <p:stCondLst>
                                    <p:cond delay="2900"/>
                                  </p:stCondLst>
                                  <p:childTnLst>
                                    <p:set>
                                      <p:cBhvr>
                                        <p:cTn id="131" dur="1" fill="hold">
                                          <p:stCondLst>
                                            <p:cond delay="0"/>
                                          </p:stCondLst>
                                        </p:cTn>
                                        <p:tgtEl>
                                          <p:spTgt spid="2114"/>
                                        </p:tgtEl>
                                        <p:attrNameLst>
                                          <p:attrName>style.visibility</p:attrName>
                                        </p:attrNameLst>
                                      </p:cBhvr>
                                      <p:to>
                                        <p:strVal val="visible"/>
                                      </p:to>
                                    </p:set>
                                    <p:anim calcmode="lin" valueType="num">
                                      <p:cBhvr>
                                        <p:cTn id="132" dur="3200" fill="hold"/>
                                        <p:tgtEl>
                                          <p:spTgt spid="2114"/>
                                        </p:tgtEl>
                                        <p:attrNameLst>
                                          <p:attrName>ppt_w</p:attrName>
                                        </p:attrNameLst>
                                      </p:cBhvr>
                                      <p:tavLst>
                                        <p:tav tm="0">
                                          <p:val>
                                            <p:fltVal val="0"/>
                                          </p:val>
                                        </p:tav>
                                        <p:tav tm="100000">
                                          <p:val>
                                            <p:strVal val="#ppt_w"/>
                                          </p:val>
                                        </p:tav>
                                      </p:tavLst>
                                    </p:anim>
                                    <p:anim calcmode="lin" valueType="num">
                                      <p:cBhvr>
                                        <p:cTn id="133" dur="3200" fill="hold"/>
                                        <p:tgtEl>
                                          <p:spTgt spid="2114"/>
                                        </p:tgtEl>
                                        <p:attrNameLst>
                                          <p:attrName>ppt_h</p:attrName>
                                        </p:attrNameLst>
                                      </p:cBhvr>
                                      <p:tavLst>
                                        <p:tav tm="0">
                                          <p:val>
                                            <p:fltVal val="0"/>
                                          </p:val>
                                        </p:tav>
                                        <p:tav tm="100000">
                                          <p:val>
                                            <p:strVal val="#ppt_h"/>
                                          </p:val>
                                        </p:tav>
                                      </p:tavLst>
                                    </p:anim>
                                    <p:animEffect transition="in" filter="fade">
                                      <p:cBhvr>
                                        <p:cTn id="134" dur="3200"/>
                                        <p:tgtEl>
                                          <p:spTgt spid="2114"/>
                                        </p:tgtEl>
                                      </p:cBhvr>
                                    </p:animEffect>
                                  </p:childTnLst>
                                </p:cTn>
                              </p:par>
                              <p:par>
                                <p:cTn id="135" presetID="53" presetClass="entr" presetSubtype="16" fill="hold" nodeType="withEffect">
                                  <p:stCondLst>
                                    <p:cond delay="3500"/>
                                  </p:stCondLst>
                                  <p:childTnLst>
                                    <p:set>
                                      <p:cBhvr>
                                        <p:cTn id="136" dur="1" fill="hold">
                                          <p:stCondLst>
                                            <p:cond delay="0"/>
                                          </p:stCondLst>
                                        </p:cTn>
                                        <p:tgtEl>
                                          <p:spTgt spid="2088"/>
                                        </p:tgtEl>
                                        <p:attrNameLst>
                                          <p:attrName>style.visibility</p:attrName>
                                        </p:attrNameLst>
                                      </p:cBhvr>
                                      <p:to>
                                        <p:strVal val="visible"/>
                                      </p:to>
                                    </p:set>
                                    <p:anim calcmode="lin" valueType="num">
                                      <p:cBhvr>
                                        <p:cTn id="137" dur="1100" fill="hold"/>
                                        <p:tgtEl>
                                          <p:spTgt spid="2088"/>
                                        </p:tgtEl>
                                        <p:attrNameLst>
                                          <p:attrName>ppt_w</p:attrName>
                                        </p:attrNameLst>
                                      </p:cBhvr>
                                      <p:tavLst>
                                        <p:tav tm="0">
                                          <p:val>
                                            <p:fltVal val="0"/>
                                          </p:val>
                                        </p:tav>
                                        <p:tav tm="100000">
                                          <p:val>
                                            <p:strVal val="#ppt_w"/>
                                          </p:val>
                                        </p:tav>
                                      </p:tavLst>
                                    </p:anim>
                                    <p:anim calcmode="lin" valueType="num">
                                      <p:cBhvr>
                                        <p:cTn id="138" dur="1100" fill="hold"/>
                                        <p:tgtEl>
                                          <p:spTgt spid="2088"/>
                                        </p:tgtEl>
                                        <p:attrNameLst>
                                          <p:attrName>ppt_h</p:attrName>
                                        </p:attrNameLst>
                                      </p:cBhvr>
                                      <p:tavLst>
                                        <p:tav tm="0">
                                          <p:val>
                                            <p:fltVal val="0"/>
                                          </p:val>
                                        </p:tav>
                                        <p:tav tm="100000">
                                          <p:val>
                                            <p:strVal val="#ppt_h"/>
                                          </p:val>
                                        </p:tav>
                                      </p:tavLst>
                                    </p:anim>
                                    <p:animEffect transition="in" filter="fade">
                                      <p:cBhvr>
                                        <p:cTn id="139" dur="1100"/>
                                        <p:tgtEl>
                                          <p:spTgt spid="2088"/>
                                        </p:tgtEl>
                                      </p:cBhvr>
                                    </p:animEffect>
                                  </p:childTnLst>
                                </p:cTn>
                              </p:par>
                              <p:par>
                                <p:cTn id="140" presetID="53" presetClass="entr" presetSubtype="16" fill="hold" nodeType="withEffect">
                                  <p:stCondLst>
                                    <p:cond delay="3500"/>
                                  </p:stCondLst>
                                  <p:childTnLst>
                                    <p:set>
                                      <p:cBhvr>
                                        <p:cTn id="141" dur="1" fill="hold">
                                          <p:stCondLst>
                                            <p:cond delay="0"/>
                                          </p:stCondLst>
                                        </p:cTn>
                                        <p:tgtEl>
                                          <p:spTgt spid="2132"/>
                                        </p:tgtEl>
                                        <p:attrNameLst>
                                          <p:attrName>style.visibility</p:attrName>
                                        </p:attrNameLst>
                                      </p:cBhvr>
                                      <p:to>
                                        <p:strVal val="visible"/>
                                      </p:to>
                                    </p:set>
                                    <p:anim calcmode="lin" valueType="num">
                                      <p:cBhvr>
                                        <p:cTn id="142" dur="2400" fill="hold"/>
                                        <p:tgtEl>
                                          <p:spTgt spid="2132"/>
                                        </p:tgtEl>
                                        <p:attrNameLst>
                                          <p:attrName>ppt_w</p:attrName>
                                        </p:attrNameLst>
                                      </p:cBhvr>
                                      <p:tavLst>
                                        <p:tav tm="0">
                                          <p:val>
                                            <p:fltVal val="0"/>
                                          </p:val>
                                        </p:tav>
                                        <p:tav tm="100000">
                                          <p:val>
                                            <p:strVal val="#ppt_w"/>
                                          </p:val>
                                        </p:tav>
                                      </p:tavLst>
                                    </p:anim>
                                    <p:anim calcmode="lin" valueType="num">
                                      <p:cBhvr>
                                        <p:cTn id="143" dur="2400" fill="hold"/>
                                        <p:tgtEl>
                                          <p:spTgt spid="2132"/>
                                        </p:tgtEl>
                                        <p:attrNameLst>
                                          <p:attrName>ppt_h</p:attrName>
                                        </p:attrNameLst>
                                      </p:cBhvr>
                                      <p:tavLst>
                                        <p:tav tm="0">
                                          <p:val>
                                            <p:fltVal val="0"/>
                                          </p:val>
                                        </p:tav>
                                        <p:tav tm="100000">
                                          <p:val>
                                            <p:strVal val="#ppt_h"/>
                                          </p:val>
                                        </p:tav>
                                      </p:tavLst>
                                    </p:anim>
                                    <p:animEffect transition="in" filter="fade">
                                      <p:cBhvr>
                                        <p:cTn id="144" dur="2400"/>
                                        <p:tgtEl>
                                          <p:spTgt spid="2132"/>
                                        </p:tgtEl>
                                      </p:cBhvr>
                                    </p:animEffect>
                                  </p:childTnLst>
                                </p:cTn>
                              </p:par>
                              <p:par>
                                <p:cTn id="145" presetID="53" presetClass="entr" presetSubtype="16" fill="hold" nodeType="withEffect">
                                  <p:stCondLst>
                                    <p:cond delay="3750"/>
                                  </p:stCondLst>
                                  <p:childTnLst>
                                    <p:set>
                                      <p:cBhvr>
                                        <p:cTn id="146" dur="1" fill="hold">
                                          <p:stCondLst>
                                            <p:cond delay="0"/>
                                          </p:stCondLst>
                                        </p:cTn>
                                        <p:tgtEl>
                                          <p:spTgt spid="59"/>
                                        </p:tgtEl>
                                        <p:attrNameLst>
                                          <p:attrName>style.visibility</p:attrName>
                                        </p:attrNameLst>
                                      </p:cBhvr>
                                      <p:to>
                                        <p:strVal val="visible"/>
                                      </p:to>
                                    </p:set>
                                    <p:anim calcmode="lin" valueType="num">
                                      <p:cBhvr>
                                        <p:cTn id="147" dur="850" fill="hold"/>
                                        <p:tgtEl>
                                          <p:spTgt spid="59"/>
                                        </p:tgtEl>
                                        <p:attrNameLst>
                                          <p:attrName>ppt_w</p:attrName>
                                        </p:attrNameLst>
                                      </p:cBhvr>
                                      <p:tavLst>
                                        <p:tav tm="0">
                                          <p:val>
                                            <p:fltVal val="0"/>
                                          </p:val>
                                        </p:tav>
                                        <p:tav tm="100000">
                                          <p:val>
                                            <p:strVal val="#ppt_w"/>
                                          </p:val>
                                        </p:tav>
                                      </p:tavLst>
                                    </p:anim>
                                    <p:anim calcmode="lin" valueType="num">
                                      <p:cBhvr>
                                        <p:cTn id="148" dur="850" fill="hold"/>
                                        <p:tgtEl>
                                          <p:spTgt spid="59"/>
                                        </p:tgtEl>
                                        <p:attrNameLst>
                                          <p:attrName>ppt_h</p:attrName>
                                        </p:attrNameLst>
                                      </p:cBhvr>
                                      <p:tavLst>
                                        <p:tav tm="0">
                                          <p:val>
                                            <p:fltVal val="0"/>
                                          </p:val>
                                        </p:tav>
                                        <p:tav tm="100000">
                                          <p:val>
                                            <p:strVal val="#ppt_h"/>
                                          </p:val>
                                        </p:tav>
                                      </p:tavLst>
                                    </p:anim>
                                    <p:animEffect transition="in" filter="fade">
                                      <p:cBhvr>
                                        <p:cTn id="149" dur="850"/>
                                        <p:tgtEl>
                                          <p:spTgt spid="59"/>
                                        </p:tgtEl>
                                      </p:cBhvr>
                                    </p:animEffect>
                                  </p:childTnLst>
                                </p:cTn>
                              </p:par>
                              <p:par>
                                <p:cTn id="150" presetID="53" presetClass="entr" presetSubtype="16" fill="hold" nodeType="withEffect">
                                  <p:stCondLst>
                                    <p:cond delay="3600"/>
                                  </p:stCondLst>
                                  <p:childTnLst>
                                    <p:set>
                                      <p:cBhvr>
                                        <p:cTn id="151" dur="1" fill="hold">
                                          <p:stCondLst>
                                            <p:cond delay="0"/>
                                          </p:stCondLst>
                                        </p:cTn>
                                        <p:tgtEl>
                                          <p:spTgt spid="2080"/>
                                        </p:tgtEl>
                                        <p:attrNameLst>
                                          <p:attrName>style.visibility</p:attrName>
                                        </p:attrNameLst>
                                      </p:cBhvr>
                                      <p:to>
                                        <p:strVal val="visible"/>
                                      </p:to>
                                    </p:set>
                                    <p:anim calcmode="lin" valueType="num">
                                      <p:cBhvr>
                                        <p:cTn id="152" dur="1800" fill="hold"/>
                                        <p:tgtEl>
                                          <p:spTgt spid="2080"/>
                                        </p:tgtEl>
                                        <p:attrNameLst>
                                          <p:attrName>ppt_w</p:attrName>
                                        </p:attrNameLst>
                                      </p:cBhvr>
                                      <p:tavLst>
                                        <p:tav tm="0">
                                          <p:val>
                                            <p:fltVal val="0"/>
                                          </p:val>
                                        </p:tav>
                                        <p:tav tm="100000">
                                          <p:val>
                                            <p:strVal val="#ppt_w"/>
                                          </p:val>
                                        </p:tav>
                                      </p:tavLst>
                                    </p:anim>
                                    <p:anim calcmode="lin" valueType="num">
                                      <p:cBhvr>
                                        <p:cTn id="153" dur="1800" fill="hold"/>
                                        <p:tgtEl>
                                          <p:spTgt spid="2080"/>
                                        </p:tgtEl>
                                        <p:attrNameLst>
                                          <p:attrName>ppt_h</p:attrName>
                                        </p:attrNameLst>
                                      </p:cBhvr>
                                      <p:tavLst>
                                        <p:tav tm="0">
                                          <p:val>
                                            <p:fltVal val="0"/>
                                          </p:val>
                                        </p:tav>
                                        <p:tav tm="100000">
                                          <p:val>
                                            <p:strVal val="#ppt_h"/>
                                          </p:val>
                                        </p:tav>
                                      </p:tavLst>
                                    </p:anim>
                                    <p:animEffect transition="in" filter="fade">
                                      <p:cBhvr>
                                        <p:cTn id="154" dur="1800"/>
                                        <p:tgtEl>
                                          <p:spTgt spid="2080"/>
                                        </p:tgtEl>
                                      </p:cBhvr>
                                    </p:animEffect>
                                  </p:childTnLst>
                                </p:cTn>
                              </p:par>
                              <p:par>
                                <p:cTn id="155" presetID="53" presetClass="entr" presetSubtype="16" fill="hold" nodeType="withEffect">
                                  <p:stCondLst>
                                    <p:cond delay="3750"/>
                                  </p:stCondLst>
                                  <p:childTnLst>
                                    <p:set>
                                      <p:cBhvr>
                                        <p:cTn id="156" dur="1" fill="hold">
                                          <p:stCondLst>
                                            <p:cond delay="0"/>
                                          </p:stCondLst>
                                        </p:cTn>
                                        <p:tgtEl>
                                          <p:spTgt spid="2068"/>
                                        </p:tgtEl>
                                        <p:attrNameLst>
                                          <p:attrName>style.visibility</p:attrName>
                                        </p:attrNameLst>
                                      </p:cBhvr>
                                      <p:to>
                                        <p:strVal val="visible"/>
                                      </p:to>
                                    </p:set>
                                    <p:anim calcmode="lin" valueType="num">
                                      <p:cBhvr>
                                        <p:cTn id="157" dur="750" fill="hold"/>
                                        <p:tgtEl>
                                          <p:spTgt spid="2068"/>
                                        </p:tgtEl>
                                        <p:attrNameLst>
                                          <p:attrName>ppt_w</p:attrName>
                                        </p:attrNameLst>
                                      </p:cBhvr>
                                      <p:tavLst>
                                        <p:tav tm="0">
                                          <p:val>
                                            <p:fltVal val="0"/>
                                          </p:val>
                                        </p:tav>
                                        <p:tav tm="100000">
                                          <p:val>
                                            <p:strVal val="#ppt_w"/>
                                          </p:val>
                                        </p:tav>
                                      </p:tavLst>
                                    </p:anim>
                                    <p:anim calcmode="lin" valueType="num">
                                      <p:cBhvr>
                                        <p:cTn id="158" dur="750" fill="hold"/>
                                        <p:tgtEl>
                                          <p:spTgt spid="2068"/>
                                        </p:tgtEl>
                                        <p:attrNameLst>
                                          <p:attrName>ppt_h</p:attrName>
                                        </p:attrNameLst>
                                      </p:cBhvr>
                                      <p:tavLst>
                                        <p:tav tm="0">
                                          <p:val>
                                            <p:fltVal val="0"/>
                                          </p:val>
                                        </p:tav>
                                        <p:tav tm="100000">
                                          <p:val>
                                            <p:strVal val="#ppt_h"/>
                                          </p:val>
                                        </p:tav>
                                      </p:tavLst>
                                    </p:anim>
                                    <p:animEffect transition="in" filter="fade">
                                      <p:cBhvr>
                                        <p:cTn id="159" dur="750"/>
                                        <p:tgtEl>
                                          <p:spTgt spid="2068"/>
                                        </p:tgtEl>
                                      </p:cBhvr>
                                    </p:animEffect>
                                  </p:childTnLst>
                                </p:cTn>
                              </p:par>
                              <p:par>
                                <p:cTn id="160" presetID="53" presetClass="entr" presetSubtype="16" fill="hold" nodeType="withEffect">
                                  <p:stCondLst>
                                    <p:cond delay="3750"/>
                                  </p:stCondLst>
                                  <p:childTnLst>
                                    <p:set>
                                      <p:cBhvr>
                                        <p:cTn id="161" dur="1" fill="hold">
                                          <p:stCondLst>
                                            <p:cond delay="0"/>
                                          </p:stCondLst>
                                        </p:cTn>
                                        <p:tgtEl>
                                          <p:spTgt spid="2090"/>
                                        </p:tgtEl>
                                        <p:attrNameLst>
                                          <p:attrName>style.visibility</p:attrName>
                                        </p:attrNameLst>
                                      </p:cBhvr>
                                      <p:to>
                                        <p:strVal val="visible"/>
                                      </p:to>
                                    </p:set>
                                    <p:anim calcmode="lin" valueType="num">
                                      <p:cBhvr>
                                        <p:cTn id="162" dur="2250" fill="hold"/>
                                        <p:tgtEl>
                                          <p:spTgt spid="2090"/>
                                        </p:tgtEl>
                                        <p:attrNameLst>
                                          <p:attrName>ppt_w</p:attrName>
                                        </p:attrNameLst>
                                      </p:cBhvr>
                                      <p:tavLst>
                                        <p:tav tm="0">
                                          <p:val>
                                            <p:fltVal val="0"/>
                                          </p:val>
                                        </p:tav>
                                        <p:tav tm="100000">
                                          <p:val>
                                            <p:strVal val="#ppt_w"/>
                                          </p:val>
                                        </p:tav>
                                      </p:tavLst>
                                    </p:anim>
                                    <p:anim calcmode="lin" valueType="num">
                                      <p:cBhvr>
                                        <p:cTn id="163" dur="2250" fill="hold"/>
                                        <p:tgtEl>
                                          <p:spTgt spid="2090"/>
                                        </p:tgtEl>
                                        <p:attrNameLst>
                                          <p:attrName>ppt_h</p:attrName>
                                        </p:attrNameLst>
                                      </p:cBhvr>
                                      <p:tavLst>
                                        <p:tav tm="0">
                                          <p:val>
                                            <p:fltVal val="0"/>
                                          </p:val>
                                        </p:tav>
                                        <p:tav tm="100000">
                                          <p:val>
                                            <p:strVal val="#ppt_h"/>
                                          </p:val>
                                        </p:tav>
                                      </p:tavLst>
                                    </p:anim>
                                    <p:animEffect transition="in" filter="fade">
                                      <p:cBhvr>
                                        <p:cTn id="164" dur="2250"/>
                                        <p:tgtEl>
                                          <p:spTgt spid="2090"/>
                                        </p:tgtEl>
                                      </p:cBhvr>
                                    </p:animEffect>
                                  </p:childTnLst>
                                </p:cTn>
                              </p:par>
                              <p:par>
                                <p:cTn id="165" presetID="53" presetClass="entr" presetSubtype="16" fill="hold" nodeType="withEffect">
                                  <p:stCondLst>
                                    <p:cond delay="4000"/>
                                  </p:stCondLst>
                                  <p:childTnLst>
                                    <p:set>
                                      <p:cBhvr>
                                        <p:cTn id="166" dur="1" fill="hold">
                                          <p:stCondLst>
                                            <p:cond delay="0"/>
                                          </p:stCondLst>
                                        </p:cTn>
                                        <p:tgtEl>
                                          <p:spTgt spid="2116"/>
                                        </p:tgtEl>
                                        <p:attrNameLst>
                                          <p:attrName>style.visibility</p:attrName>
                                        </p:attrNameLst>
                                      </p:cBhvr>
                                      <p:to>
                                        <p:strVal val="visible"/>
                                      </p:to>
                                    </p:set>
                                    <p:anim calcmode="lin" valueType="num">
                                      <p:cBhvr>
                                        <p:cTn id="167" dur="1500" fill="hold"/>
                                        <p:tgtEl>
                                          <p:spTgt spid="2116"/>
                                        </p:tgtEl>
                                        <p:attrNameLst>
                                          <p:attrName>ppt_w</p:attrName>
                                        </p:attrNameLst>
                                      </p:cBhvr>
                                      <p:tavLst>
                                        <p:tav tm="0">
                                          <p:val>
                                            <p:fltVal val="0"/>
                                          </p:val>
                                        </p:tav>
                                        <p:tav tm="100000">
                                          <p:val>
                                            <p:strVal val="#ppt_w"/>
                                          </p:val>
                                        </p:tav>
                                      </p:tavLst>
                                    </p:anim>
                                    <p:anim calcmode="lin" valueType="num">
                                      <p:cBhvr>
                                        <p:cTn id="168" dur="1500" fill="hold"/>
                                        <p:tgtEl>
                                          <p:spTgt spid="2116"/>
                                        </p:tgtEl>
                                        <p:attrNameLst>
                                          <p:attrName>ppt_h</p:attrName>
                                        </p:attrNameLst>
                                      </p:cBhvr>
                                      <p:tavLst>
                                        <p:tav tm="0">
                                          <p:val>
                                            <p:fltVal val="0"/>
                                          </p:val>
                                        </p:tav>
                                        <p:tav tm="100000">
                                          <p:val>
                                            <p:strVal val="#ppt_h"/>
                                          </p:val>
                                        </p:tav>
                                      </p:tavLst>
                                    </p:anim>
                                    <p:animEffect transition="in" filter="fade">
                                      <p:cBhvr>
                                        <p:cTn id="169" dur="1500"/>
                                        <p:tgtEl>
                                          <p:spTgt spid="2116"/>
                                        </p:tgtEl>
                                      </p:cBhvr>
                                    </p:animEffect>
                                  </p:childTnLst>
                                </p:cTn>
                              </p:par>
                              <p:par>
                                <p:cTn id="170" presetID="53" presetClass="entr" presetSubtype="16" fill="hold" nodeType="withEffect">
                                  <p:stCondLst>
                                    <p:cond delay="4000"/>
                                  </p:stCondLst>
                                  <p:childTnLst>
                                    <p:set>
                                      <p:cBhvr>
                                        <p:cTn id="171" dur="1" fill="hold">
                                          <p:stCondLst>
                                            <p:cond delay="0"/>
                                          </p:stCondLst>
                                        </p:cTn>
                                        <p:tgtEl>
                                          <p:spTgt spid="2104"/>
                                        </p:tgtEl>
                                        <p:attrNameLst>
                                          <p:attrName>style.visibility</p:attrName>
                                        </p:attrNameLst>
                                      </p:cBhvr>
                                      <p:to>
                                        <p:strVal val="visible"/>
                                      </p:to>
                                    </p:set>
                                    <p:anim calcmode="lin" valueType="num">
                                      <p:cBhvr>
                                        <p:cTn id="172" dur="800" fill="hold"/>
                                        <p:tgtEl>
                                          <p:spTgt spid="2104"/>
                                        </p:tgtEl>
                                        <p:attrNameLst>
                                          <p:attrName>ppt_w</p:attrName>
                                        </p:attrNameLst>
                                      </p:cBhvr>
                                      <p:tavLst>
                                        <p:tav tm="0">
                                          <p:val>
                                            <p:fltVal val="0"/>
                                          </p:val>
                                        </p:tav>
                                        <p:tav tm="100000">
                                          <p:val>
                                            <p:strVal val="#ppt_w"/>
                                          </p:val>
                                        </p:tav>
                                      </p:tavLst>
                                    </p:anim>
                                    <p:anim calcmode="lin" valueType="num">
                                      <p:cBhvr>
                                        <p:cTn id="173" dur="800" fill="hold"/>
                                        <p:tgtEl>
                                          <p:spTgt spid="2104"/>
                                        </p:tgtEl>
                                        <p:attrNameLst>
                                          <p:attrName>ppt_h</p:attrName>
                                        </p:attrNameLst>
                                      </p:cBhvr>
                                      <p:tavLst>
                                        <p:tav tm="0">
                                          <p:val>
                                            <p:fltVal val="0"/>
                                          </p:val>
                                        </p:tav>
                                        <p:tav tm="100000">
                                          <p:val>
                                            <p:strVal val="#ppt_h"/>
                                          </p:val>
                                        </p:tav>
                                      </p:tavLst>
                                    </p:anim>
                                    <p:animEffect transition="in" filter="fade">
                                      <p:cBhvr>
                                        <p:cTn id="174" dur="800"/>
                                        <p:tgtEl>
                                          <p:spTgt spid="2104"/>
                                        </p:tgtEl>
                                      </p:cBhvr>
                                    </p:animEffect>
                                  </p:childTnLst>
                                </p:cTn>
                              </p:par>
                              <p:par>
                                <p:cTn id="175" presetID="53" presetClass="entr" presetSubtype="16" fill="hold" nodeType="withEffect">
                                  <p:stCondLst>
                                    <p:cond delay="4000"/>
                                  </p:stCondLst>
                                  <p:childTnLst>
                                    <p:set>
                                      <p:cBhvr>
                                        <p:cTn id="176" dur="1" fill="hold">
                                          <p:stCondLst>
                                            <p:cond delay="0"/>
                                          </p:stCondLst>
                                        </p:cTn>
                                        <p:tgtEl>
                                          <p:spTgt spid="2106"/>
                                        </p:tgtEl>
                                        <p:attrNameLst>
                                          <p:attrName>style.visibility</p:attrName>
                                        </p:attrNameLst>
                                      </p:cBhvr>
                                      <p:to>
                                        <p:strVal val="visible"/>
                                      </p:to>
                                    </p:set>
                                    <p:anim calcmode="lin" valueType="num">
                                      <p:cBhvr>
                                        <p:cTn id="177" dur="1200" fill="hold"/>
                                        <p:tgtEl>
                                          <p:spTgt spid="2106"/>
                                        </p:tgtEl>
                                        <p:attrNameLst>
                                          <p:attrName>ppt_w</p:attrName>
                                        </p:attrNameLst>
                                      </p:cBhvr>
                                      <p:tavLst>
                                        <p:tav tm="0">
                                          <p:val>
                                            <p:fltVal val="0"/>
                                          </p:val>
                                        </p:tav>
                                        <p:tav tm="100000">
                                          <p:val>
                                            <p:strVal val="#ppt_w"/>
                                          </p:val>
                                        </p:tav>
                                      </p:tavLst>
                                    </p:anim>
                                    <p:anim calcmode="lin" valueType="num">
                                      <p:cBhvr>
                                        <p:cTn id="178" dur="1200" fill="hold"/>
                                        <p:tgtEl>
                                          <p:spTgt spid="2106"/>
                                        </p:tgtEl>
                                        <p:attrNameLst>
                                          <p:attrName>ppt_h</p:attrName>
                                        </p:attrNameLst>
                                      </p:cBhvr>
                                      <p:tavLst>
                                        <p:tav tm="0">
                                          <p:val>
                                            <p:fltVal val="0"/>
                                          </p:val>
                                        </p:tav>
                                        <p:tav tm="100000">
                                          <p:val>
                                            <p:strVal val="#ppt_h"/>
                                          </p:val>
                                        </p:tav>
                                      </p:tavLst>
                                    </p:anim>
                                    <p:animEffect transition="in" filter="fade">
                                      <p:cBhvr>
                                        <p:cTn id="179" dur="1200"/>
                                        <p:tgtEl>
                                          <p:spTgt spid="2106"/>
                                        </p:tgtEl>
                                      </p:cBhvr>
                                    </p:animEffect>
                                  </p:childTnLst>
                                </p:cTn>
                              </p:par>
                              <p:par>
                                <p:cTn id="180" presetID="53" presetClass="entr" presetSubtype="16" fill="hold" nodeType="withEffect">
                                  <p:stCondLst>
                                    <p:cond delay="4000"/>
                                  </p:stCondLst>
                                  <p:childTnLst>
                                    <p:set>
                                      <p:cBhvr>
                                        <p:cTn id="181" dur="1" fill="hold">
                                          <p:stCondLst>
                                            <p:cond delay="0"/>
                                          </p:stCondLst>
                                        </p:cTn>
                                        <p:tgtEl>
                                          <p:spTgt spid="2058"/>
                                        </p:tgtEl>
                                        <p:attrNameLst>
                                          <p:attrName>style.visibility</p:attrName>
                                        </p:attrNameLst>
                                      </p:cBhvr>
                                      <p:to>
                                        <p:strVal val="visible"/>
                                      </p:to>
                                    </p:set>
                                    <p:anim calcmode="lin" valueType="num">
                                      <p:cBhvr>
                                        <p:cTn id="182" dur="1800" fill="hold"/>
                                        <p:tgtEl>
                                          <p:spTgt spid="2058"/>
                                        </p:tgtEl>
                                        <p:attrNameLst>
                                          <p:attrName>ppt_w</p:attrName>
                                        </p:attrNameLst>
                                      </p:cBhvr>
                                      <p:tavLst>
                                        <p:tav tm="0">
                                          <p:val>
                                            <p:fltVal val="0"/>
                                          </p:val>
                                        </p:tav>
                                        <p:tav tm="100000">
                                          <p:val>
                                            <p:strVal val="#ppt_w"/>
                                          </p:val>
                                        </p:tav>
                                      </p:tavLst>
                                    </p:anim>
                                    <p:anim calcmode="lin" valueType="num">
                                      <p:cBhvr>
                                        <p:cTn id="183" dur="1800" fill="hold"/>
                                        <p:tgtEl>
                                          <p:spTgt spid="2058"/>
                                        </p:tgtEl>
                                        <p:attrNameLst>
                                          <p:attrName>ppt_h</p:attrName>
                                        </p:attrNameLst>
                                      </p:cBhvr>
                                      <p:tavLst>
                                        <p:tav tm="0">
                                          <p:val>
                                            <p:fltVal val="0"/>
                                          </p:val>
                                        </p:tav>
                                        <p:tav tm="100000">
                                          <p:val>
                                            <p:strVal val="#ppt_h"/>
                                          </p:val>
                                        </p:tav>
                                      </p:tavLst>
                                    </p:anim>
                                    <p:animEffect transition="in" filter="fade">
                                      <p:cBhvr>
                                        <p:cTn id="184" dur="1800"/>
                                        <p:tgtEl>
                                          <p:spTgt spid="2058"/>
                                        </p:tgtEl>
                                      </p:cBhvr>
                                    </p:animEffect>
                                  </p:childTnLst>
                                </p:cTn>
                              </p:par>
                              <p:par>
                                <p:cTn id="185" presetID="53" presetClass="entr" presetSubtype="16" fill="hold" nodeType="withEffect">
                                  <p:stCondLst>
                                    <p:cond delay="4000"/>
                                  </p:stCondLst>
                                  <p:childTnLst>
                                    <p:set>
                                      <p:cBhvr>
                                        <p:cTn id="186" dur="1" fill="hold">
                                          <p:stCondLst>
                                            <p:cond delay="0"/>
                                          </p:stCondLst>
                                        </p:cTn>
                                        <p:tgtEl>
                                          <p:spTgt spid="2054"/>
                                        </p:tgtEl>
                                        <p:attrNameLst>
                                          <p:attrName>style.visibility</p:attrName>
                                        </p:attrNameLst>
                                      </p:cBhvr>
                                      <p:to>
                                        <p:strVal val="visible"/>
                                      </p:to>
                                    </p:set>
                                    <p:anim calcmode="lin" valueType="num">
                                      <p:cBhvr>
                                        <p:cTn id="187" dur="900" fill="hold"/>
                                        <p:tgtEl>
                                          <p:spTgt spid="2054"/>
                                        </p:tgtEl>
                                        <p:attrNameLst>
                                          <p:attrName>ppt_w</p:attrName>
                                        </p:attrNameLst>
                                      </p:cBhvr>
                                      <p:tavLst>
                                        <p:tav tm="0">
                                          <p:val>
                                            <p:fltVal val="0"/>
                                          </p:val>
                                        </p:tav>
                                        <p:tav tm="100000">
                                          <p:val>
                                            <p:strVal val="#ppt_w"/>
                                          </p:val>
                                        </p:tav>
                                      </p:tavLst>
                                    </p:anim>
                                    <p:anim calcmode="lin" valueType="num">
                                      <p:cBhvr>
                                        <p:cTn id="188" dur="900" fill="hold"/>
                                        <p:tgtEl>
                                          <p:spTgt spid="2054"/>
                                        </p:tgtEl>
                                        <p:attrNameLst>
                                          <p:attrName>ppt_h</p:attrName>
                                        </p:attrNameLst>
                                      </p:cBhvr>
                                      <p:tavLst>
                                        <p:tav tm="0">
                                          <p:val>
                                            <p:fltVal val="0"/>
                                          </p:val>
                                        </p:tav>
                                        <p:tav tm="100000">
                                          <p:val>
                                            <p:strVal val="#ppt_h"/>
                                          </p:val>
                                        </p:tav>
                                      </p:tavLst>
                                    </p:anim>
                                    <p:animEffect transition="in" filter="fade">
                                      <p:cBhvr>
                                        <p:cTn id="189" dur="900"/>
                                        <p:tgtEl>
                                          <p:spTgt spid="2054"/>
                                        </p:tgtEl>
                                      </p:cBhvr>
                                    </p:animEffect>
                                  </p:childTnLst>
                                </p:cTn>
                              </p:par>
                              <p:par>
                                <p:cTn id="190" presetID="53" presetClass="entr" presetSubtype="16" fill="hold" nodeType="withEffect">
                                  <p:stCondLst>
                                    <p:cond delay="4250"/>
                                  </p:stCondLst>
                                  <p:childTnLst>
                                    <p:set>
                                      <p:cBhvr>
                                        <p:cTn id="191" dur="1" fill="hold">
                                          <p:stCondLst>
                                            <p:cond delay="0"/>
                                          </p:stCondLst>
                                        </p:cTn>
                                        <p:tgtEl>
                                          <p:spTgt spid="2078"/>
                                        </p:tgtEl>
                                        <p:attrNameLst>
                                          <p:attrName>style.visibility</p:attrName>
                                        </p:attrNameLst>
                                      </p:cBhvr>
                                      <p:to>
                                        <p:strVal val="visible"/>
                                      </p:to>
                                    </p:set>
                                    <p:anim calcmode="lin" valueType="num">
                                      <p:cBhvr>
                                        <p:cTn id="192" dur="1750" fill="hold"/>
                                        <p:tgtEl>
                                          <p:spTgt spid="2078"/>
                                        </p:tgtEl>
                                        <p:attrNameLst>
                                          <p:attrName>ppt_w</p:attrName>
                                        </p:attrNameLst>
                                      </p:cBhvr>
                                      <p:tavLst>
                                        <p:tav tm="0">
                                          <p:val>
                                            <p:fltVal val="0"/>
                                          </p:val>
                                        </p:tav>
                                        <p:tav tm="100000">
                                          <p:val>
                                            <p:strVal val="#ppt_w"/>
                                          </p:val>
                                        </p:tav>
                                      </p:tavLst>
                                    </p:anim>
                                    <p:anim calcmode="lin" valueType="num">
                                      <p:cBhvr>
                                        <p:cTn id="193" dur="1750" fill="hold"/>
                                        <p:tgtEl>
                                          <p:spTgt spid="2078"/>
                                        </p:tgtEl>
                                        <p:attrNameLst>
                                          <p:attrName>ppt_h</p:attrName>
                                        </p:attrNameLst>
                                      </p:cBhvr>
                                      <p:tavLst>
                                        <p:tav tm="0">
                                          <p:val>
                                            <p:fltVal val="0"/>
                                          </p:val>
                                        </p:tav>
                                        <p:tav tm="100000">
                                          <p:val>
                                            <p:strVal val="#ppt_h"/>
                                          </p:val>
                                        </p:tav>
                                      </p:tavLst>
                                    </p:anim>
                                    <p:animEffect transition="in" filter="fade">
                                      <p:cBhvr>
                                        <p:cTn id="194" dur="1750"/>
                                        <p:tgtEl>
                                          <p:spTgt spid="2078"/>
                                        </p:tgtEl>
                                      </p:cBhvr>
                                    </p:animEffect>
                                  </p:childTnLst>
                                </p:cTn>
                              </p:par>
                              <p:par>
                                <p:cTn id="195" presetID="53" presetClass="entr" presetSubtype="16" fill="hold" nodeType="withEffect">
                                  <p:stCondLst>
                                    <p:cond delay="4250"/>
                                  </p:stCondLst>
                                  <p:childTnLst>
                                    <p:set>
                                      <p:cBhvr>
                                        <p:cTn id="196" dur="1" fill="hold">
                                          <p:stCondLst>
                                            <p:cond delay="0"/>
                                          </p:stCondLst>
                                        </p:cTn>
                                        <p:tgtEl>
                                          <p:spTgt spid="2130"/>
                                        </p:tgtEl>
                                        <p:attrNameLst>
                                          <p:attrName>style.visibility</p:attrName>
                                        </p:attrNameLst>
                                      </p:cBhvr>
                                      <p:to>
                                        <p:strVal val="visible"/>
                                      </p:to>
                                    </p:set>
                                    <p:anim calcmode="lin" valueType="num">
                                      <p:cBhvr>
                                        <p:cTn id="197" dur="500" fill="hold"/>
                                        <p:tgtEl>
                                          <p:spTgt spid="2130"/>
                                        </p:tgtEl>
                                        <p:attrNameLst>
                                          <p:attrName>ppt_w</p:attrName>
                                        </p:attrNameLst>
                                      </p:cBhvr>
                                      <p:tavLst>
                                        <p:tav tm="0">
                                          <p:val>
                                            <p:fltVal val="0"/>
                                          </p:val>
                                        </p:tav>
                                        <p:tav tm="100000">
                                          <p:val>
                                            <p:strVal val="#ppt_w"/>
                                          </p:val>
                                        </p:tav>
                                      </p:tavLst>
                                    </p:anim>
                                    <p:anim calcmode="lin" valueType="num">
                                      <p:cBhvr>
                                        <p:cTn id="198" dur="500" fill="hold"/>
                                        <p:tgtEl>
                                          <p:spTgt spid="2130"/>
                                        </p:tgtEl>
                                        <p:attrNameLst>
                                          <p:attrName>ppt_h</p:attrName>
                                        </p:attrNameLst>
                                      </p:cBhvr>
                                      <p:tavLst>
                                        <p:tav tm="0">
                                          <p:val>
                                            <p:fltVal val="0"/>
                                          </p:val>
                                        </p:tav>
                                        <p:tav tm="100000">
                                          <p:val>
                                            <p:strVal val="#ppt_h"/>
                                          </p:val>
                                        </p:tav>
                                      </p:tavLst>
                                    </p:anim>
                                    <p:animEffect transition="in" filter="fade">
                                      <p:cBhvr>
                                        <p:cTn id="199" dur="500"/>
                                        <p:tgtEl>
                                          <p:spTgt spid="2130"/>
                                        </p:tgtEl>
                                      </p:cBhvr>
                                    </p:animEffect>
                                  </p:childTnLst>
                                </p:cTn>
                              </p:par>
                              <p:par>
                                <p:cTn id="200" presetID="53" presetClass="entr" presetSubtype="16" fill="hold" nodeType="withEffect">
                                  <p:stCondLst>
                                    <p:cond delay="4250"/>
                                  </p:stCondLst>
                                  <p:childTnLst>
                                    <p:set>
                                      <p:cBhvr>
                                        <p:cTn id="201" dur="1" fill="hold">
                                          <p:stCondLst>
                                            <p:cond delay="0"/>
                                          </p:stCondLst>
                                        </p:cTn>
                                        <p:tgtEl>
                                          <p:spTgt spid="2134"/>
                                        </p:tgtEl>
                                        <p:attrNameLst>
                                          <p:attrName>style.visibility</p:attrName>
                                        </p:attrNameLst>
                                      </p:cBhvr>
                                      <p:to>
                                        <p:strVal val="visible"/>
                                      </p:to>
                                    </p:set>
                                    <p:anim calcmode="lin" valueType="num">
                                      <p:cBhvr>
                                        <p:cTn id="202" dur="1350" fill="hold"/>
                                        <p:tgtEl>
                                          <p:spTgt spid="2134"/>
                                        </p:tgtEl>
                                        <p:attrNameLst>
                                          <p:attrName>ppt_w</p:attrName>
                                        </p:attrNameLst>
                                      </p:cBhvr>
                                      <p:tavLst>
                                        <p:tav tm="0">
                                          <p:val>
                                            <p:fltVal val="0"/>
                                          </p:val>
                                        </p:tav>
                                        <p:tav tm="100000">
                                          <p:val>
                                            <p:strVal val="#ppt_w"/>
                                          </p:val>
                                        </p:tav>
                                      </p:tavLst>
                                    </p:anim>
                                    <p:anim calcmode="lin" valueType="num">
                                      <p:cBhvr>
                                        <p:cTn id="203" dur="1350" fill="hold"/>
                                        <p:tgtEl>
                                          <p:spTgt spid="2134"/>
                                        </p:tgtEl>
                                        <p:attrNameLst>
                                          <p:attrName>ppt_h</p:attrName>
                                        </p:attrNameLst>
                                      </p:cBhvr>
                                      <p:tavLst>
                                        <p:tav tm="0">
                                          <p:val>
                                            <p:fltVal val="0"/>
                                          </p:val>
                                        </p:tav>
                                        <p:tav tm="100000">
                                          <p:val>
                                            <p:strVal val="#ppt_h"/>
                                          </p:val>
                                        </p:tav>
                                      </p:tavLst>
                                    </p:anim>
                                    <p:animEffect transition="in" filter="fade">
                                      <p:cBhvr>
                                        <p:cTn id="204" dur="1350"/>
                                        <p:tgtEl>
                                          <p:spTgt spid="2134"/>
                                        </p:tgtEl>
                                      </p:cBhvr>
                                    </p:animEffect>
                                  </p:childTnLst>
                                </p:cTn>
                              </p:par>
                              <p:par>
                                <p:cTn id="205" presetID="53" presetClass="entr" presetSubtype="16" fill="hold" nodeType="withEffect">
                                  <p:stCondLst>
                                    <p:cond delay="4250"/>
                                  </p:stCondLst>
                                  <p:childTnLst>
                                    <p:set>
                                      <p:cBhvr>
                                        <p:cTn id="206" dur="1" fill="hold">
                                          <p:stCondLst>
                                            <p:cond delay="0"/>
                                          </p:stCondLst>
                                        </p:cTn>
                                        <p:tgtEl>
                                          <p:spTgt spid="17"/>
                                        </p:tgtEl>
                                        <p:attrNameLst>
                                          <p:attrName>style.visibility</p:attrName>
                                        </p:attrNameLst>
                                      </p:cBhvr>
                                      <p:to>
                                        <p:strVal val="visible"/>
                                      </p:to>
                                    </p:set>
                                    <p:anim calcmode="lin" valueType="num">
                                      <p:cBhvr>
                                        <p:cTn id="207" dur="500" fill="hold"/>
                                        <p:tgtEl>
                                          <p:spTgt spid="17"/>
                                        </p:tgtEl>
                                        <p:attrNameLst>
                                          <p:attrName>ppt_w</p:attrName>
                                        </p:attrNameLst>
                                      </p:cBhvr>
                                      <p:tavLst>
                                        <p:tav tm="0">
                                          <p:val>
                                            <p:fltVal val="0"/>
                                          </p:val>
                                        </p:tav>
                                        <p:tav tm="100000">
                                          <p:val>
                                            <p:strVal val="#ppt_w"/>
                                          </p:val>
                                        </p:tav>
                                      </p:tavLst>
                                    </p:anim>
                                    <p:anim calcmode="lin" valueType="num">
                                      <p:cBhvr>
                                        <p:cTn id="208" dur="500" fill="hold"/>
                                        <p:tgtEl>
                                          <p:spTgt spid="17"/>
                                        </p:tgtEl>
                                        <p:attrNameLst>
                                          <p:attrName>ppt_h</p:attrName>
                                        </p:attrNameLst>
                                      </p:cBhvr>
                                      <p:tavLst>
                                        <p:tav tm="0">
                                          <p:val>
                                            <p:fltVal val="0"/>
                                          </p:val>
                                        </p:tav>
                                        <p:tav tm="100000">
                                          <p:val>
                                            <p:strVal val="#ppt_h"/>
                                          </p:val>
                                        </p:tav>
                                      </p:tavLst>
                                    </p:anim>
                                    <p:animEffect transition="in" filter="fade">
                                      <p:cBhvr>
                                        <p:cTn id="209" dur="500"/>
                                        <p:tgtEl>
                                          <p:spTgt spid="17"/>
                                        </p:tgtEl>
                                      </p:cBhvr>
                                    </p:animEffect>
                                  </p:childTnLst>
                                </p:cTn>
                              </p:par>
                              <p:par>
                                <p:cTn id="210" presetID="53" presetClass="entr" presetSubtype="16" fill="hold" nodeType="withEffect">
                                  <p:stCondLst>
                                    <p:cond delay="4250"/>
                                  </p:stCondLst>
                                  <p:childTnLst>
                                    <p:set>
                                      <p:cBhvr>
                                        <p:cTn id="211" dur="1" fill="hold">
                                          <p:stCondLst>
                                            <p:cond delay="0"/>
                                          </p:stCondLst>
                                        </p:cTn>
                                        <p:tgtEl>
                                          <p:spTgt spid="2072"/>
                                        </p:tgtEl>
                                        <p:attrNameLst>
                                          <p:attrName>style.visibility</p:attrName>
                                        </p:attrNameLst>
                                      </p:cBhvr>
                                      <p:to>
                                        <p:strVal val="visible"/>
                                      </p:to>
                                    </p:set>
                                    <p:anim calcmode="lin" valueType="num">
                                      <p:cBhvr>
                                        <p:cTn id="212" dur="1750" fill="hold"/>
                                        <p:tgtEl>
                                          <p:spTgt spid="2072"/>
                                        </p:tgtEl>
                                        <p:attrNameLst>
                                          <p:attrName>ppt_w</p:attrName>
                                        </p:attrNameLst>
                                      </p:cBhvr>
                                      <p:tavLst>
                                        <p:tav tm="0">
                                          <p:val>
                                            <p:fltVal val="0"/>
                                          </p:val>
                                        </p:tav>
                                        <p:tav tm="100000">
                                          <p:val>
                                            <p:strVal val="#ppt_w"/>
                                          </p:val>
                                        </p:tav>
                                      </p:tavLst>
                                    </p:anim>
                                    <p:anim calcmode="lin" valueType="num">
                                      <p:cBhvr>
                                        <p:cTn id="213" dur="1750" fill="hold"/>
                                        <p:tgtEl>
                                          <p:spTgt spid="2072"/>
                                        </p:tgtEl>
                                        <p:attrNameLst>
                                          <p:attrName>ppt_h</p:attrName>
                                        </p:attrNameLst>
                                      </p:cBhvr>
                                      <p:tavLst>
                                        <p:tav tm="0">
                                          <p:val>
                                            <p:fltVal val="0"/>
                                          </p:val>
                                        </p:tav>
                                        <p:tav tm="100000">
                                          <p:val>
                                            <p:strVal val="#ppt_h"/>
                                          </p:val>
                                        </p:tav>
                                      </p:tavLst>
                                    </p:anim>
                                    <p:animEffect transition="in" filter="fade">
                                      <p:cBhvr>
                                        <p:cTn id="214" dur="1750"/>
                                        <p:tgtEl>
                                          <p:spTgt spid="2072"/>
                                        </p:tgtEl>
                                      </p:cBhvr>
                                    </p:animEffect>
                                  </p:childTnLst>
                                </p:cTn>
                              </p:par>
                              <p:par>
                                <p:cTn id="215" presetID="53" presetClass="entr" presetSubtype="16" fill="hold" nodeType="withEffect">
                                  <p:stCondLst>
                                    <p:cond delay="4500"/>
                                  </p:stCondLst>
                                  <p:childTnLst>
                                    <p:set>
                                      <p:cBhvr>
                                        <p:cTn id="216" dur="1" fill="hold">
                                          <p:stCondLst>
                                            <p:cond delay="0"/>
                                          </p:stCondLst>
                                        </p:cTn>
                                        <p:tgtEl>
                                          <p:spTgt spid="63"/>
                                        </p:tgtEl>
                                        <p:attrNameLst>
                                          <p:attrName>style.visibility</p:attrName>
                                        </p:attrNameLst>
                                      </p:cBhvr>
                                      <p:to>
                                        <p:strVal val="visible"/>
                                      </p:to>
                                    </p:set>
                                    <p:anim calcmode="lin" valueType="num">
                                      <p:cBhvr>
                                        <p:cTn id="217" dur="1100" fill="hold"/>
                                        <p:tgtEl>
                                          <p:spTgt spid="63"/>
                                        </p:tgtEl>
                                        <p:attrNameLst>
                                          <p:attrName>ppt_w</p:attrName>
                                        </p:attrNameLst>
                                      </p:cBhvr>
                                      <p:tavLst>
                                        <p:tav tm="0">
                                          <p:val>
                                            <p:fltVal val="0"/>
                                          </p:val>
                                        </p:tav>
                                        <p:tav tm="100000">
                                          <p:val>
                                            <p:strVal val="#ppt_w"/>
                                          </p:val>
                                        </p:tav>
                                      </p:tavLst>
                                    </p:anim>
                                    <p:anim calcmode="lin" valueType="num">
                                      <p:cBhvr>
                                        <p:cTn id="218" dur="1100" fill="hold"/>
                                        <p:tgtEl>
                                          <p:spTgt spid="63"/>
                                        </p:tgtEl>
                                        <p:attrNameLst>
                                          <p:attrName>ppt_h</p:attrName>
                                        </p:attrNameLst>
                                      </p:cBhvr>
                                      <p:tavLst>
                                        <p:tav tm="0">
                                          <p:val>
                                            <p:fltVal val="0"/>
                                          </p:val>
                                        </p:tav>
                                        <p:tav tm="100000">
                                          <p:val>
                                            <p:strVal val="#ppt_h"/>
                                          </p:val>
                                        </p:tav>
                                      </p:tavLst>
                                    </p:anim>
                                    <p:animEffect transition="in" filter="fade">
                                      <p:cBhvr>
                                        <p:cTn id="219" dur="1100"/>
                                        <p:tgtEl>
                                          <p:spTgt spid="63"/>
                                        </p:tgtEl>
                                      </p:cBhvr>
                                    </p:animEffect>
                                  </p:childTnLst>
                                </p:cTn>
                              </p:par>
                              <p:par>
                                <p:cTn id="220" presetID="53" presetClass="entr" presetSubtype="16" fill="hold" nodeType="withEffect">
                                  <p:stCondLst>
                                    <p:cond delay="4500"/>
                                  </p:stCondLst>
                                  <p:childTnLst>
                                    <p:set>
                                      <p:cBhvr>
                                        <p:cTn id="221" dur="1" fill="hold">
                                          <p:stCondLst>
                                            <p:cond delay="0"/>
                                          </p:stCondLst>
                                        </p:cTn>
                                        <p:tgtEl>
                                          <p:spTgt spid="2122"/>
                                        </p:tgtEl>
                                        <p:attrNameLst>
                                          <p:attrName>style.visibility</p:attrName>
                                        </p:attrNameLst>
                                      </p:cBhvr>
                                      <p:to>
                                        <p:strVal val="visible"/>
                                      </p:to>
                                    </p:set>
                                    <p:anim calcmode="lin" valueType="num">
                                      <p:cBhvr>
                                        <p:cTn id="222" dur="500" fill="hold"/>
                                        <p:tgtEl>
                                          <p:spTgt spid="2122"/>
                                        </p:tgtEl>
                                        <p:attrNameLst>
                                          <p:attrName>ppt_w</p:attrName>
                                        </p:attrNameLst>
                                      </p:cBhvr>
                                      <p:tavLst>
                                        <p:tav tm="0">
                                          <p:val>
                                            <p:fltVal val="0"/>
                                          </p:val>
                                        </p:tav>
                                        <p:tav tm="100000">
                                          <p:val>
                                            <p:strVal val="#ppt_w"/>
                                          </p:val>
                                        </p:tav>
                                      </p:tavLst>
                                    </p:anim>
                                    <p:anim calcmode="lin" valueType="num">
                                      <p:cBhvr>
                                        <p:cTn id="223" dur="500" fill="hold"/>
                                        <p:tgtEl>
                                          <p:spTgt spid="2122"/>
                                        </p:tgtEl>
                                        <p:attrNameLst>
                                          <p:attrName>ppt_h</p:attrName>
                                        </p:attrNameLst>
                                      </p:cBhvr>
                                      <p:tavLst>
                                        <p:tav tm="0">
                                          <p:val>
                                            <p:fltVal val="0"/>
                                          </p:val>
                                        </p:tav>
                                        <p:tav tm="100000">
                                          <p:val>
                                            <p:strVal val="#ppt_h"/>
                                          </p:val>
                                        </p:tav>
                                      </p:tavLst>
                                    </p:anim>
                                    <p:animEffect transition="in" filter="fade">
                                      <p:cBhvr>
                                        <p:cTn id="224" dur="500"/>
                                        <p:tgtEl>
                                          <p:spTgt spid="2122"/>
                                        </p:tgtEl>
                                      </p:cBhvr>
                                    </p:animEffect>
                                  </p:childTnLst>
                                </p:cTn>
                              </p:par>
                              <p:par>
                                <p:cTn id="225" presetID="53" presetClass="entr" presetSubtype="16" fill="hold" nodeType="withEffect">
                                  <p:stCondLst>
                                    <p:cond delay="4500"/>
                                  </p:stCondLst>
                                  <p:childTnLst>
                                    <p:set>
                                      <p:cBhvr>
                                        <p:cTn id="226" dur="1" fill="hold">
                                          <p:stCondLst>
                                            <p:cond delay="0"/>
                                          </p:stCondLst>
                                        </p:cTn>
                                        <p:tgtEl>
                                          <p:spTgt spid="2049"/>
                                        </p:tgtEl>
                                        <p:attrNameLst>
                                          <p:attrName>style.visibility</p:attrName>
                                        </p:attrNameLst>
                                      </p:cBhvr>
                                      <p:to>
                                        <p:strVal val="visible"/>
                                      </p:to>
                                    </p:set>
                                    <p:anim calcmode="lin" valueType="num">
                                      <p:cBhvr>
                                        <p:cTn id="227" dur="1500" fill="hold"/>
                                        <p:tgtEl>
                                          <p:spTgt spid="2049"/>
                                        </p:tgtEl>
                                        <p:attrNameLst>
                                          <p:attrName>ppt_w</p:attrName>
                                        </p:attrNameLst>
                                      </p:cBhvr>
                                      <p:tavLst>
                                        <p:tav tm="0">
                                          <p:val>
                                            <p:fltVal val="0"/>
                                          </p:val>
                                        </p:tav>
                                        <p:tav tm="100000">
                                          <p:val>
                                            <p:strVal val="#ppt_w"/>
                                          </p:val>
                                        </p:tav>
                                      </p:tavLst>
                                    </p:anim>
                                    <p:anim calcmode="lin" valueType="num">
                                      <p:cBhvr>
                                        <p:cTn id="228" dur="1500" fill="hold"/>
                                        <p:tgtEl>
                                          <p:spTgt spid="2049"/>
                                        </p:tgtEl>
                                        <p:attrNameLst>
                                          <p:attrName>ppt_h</p:attrName>
                                        </p:attrNameLst>
                                      </p:cBhvr>
                                      <p:tavLst>
                                        <p:tav tm="0">
                                          <p:val>
                                            <p:fltVal val="0"/>
                                          </p:val>
                                        </p:tav>
                                        <p:tav tm="100000">
                                          <p:val>
                                            <p:strVal val="#ppt_h"/>
                                          </p:val>
                                        </p:tav>
                                      </p:tavLst>
                                    </p:anim>
                                    <p:animEffect transition="in" filter="fade">
                                      <p:cBhvr>
                                        <p:cTn id="229" dur="1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FF6200-CD25-4BFB-87AE-CCCF7587B32A}"/>
              </a:ext>
            </a:extLst>
          </p:cNvPr>
          <p:cNvSpPr/>
          <p:nvPr/>
        </p:nvSpPr>
        <p:spPr>
          <a:xfrm>
            <a:off x="4620859" y="5949281"/>
            <a:ext cx="2745110" cy="769441"/>
          </a:xfrm>
          <a:prstGeom prst="rect">
            <a:avLst/>
          </a:prstGeom>
        </p:spPr>
        <p:txBody>
          <a:bodyPr wrap="none">
            <a:spAutoFit/>
          </a:bodyPr>
          <a:lstStyle/>
          <a:p>
            <a:r>
              <a:rPr lang="en-GB" sz="4400" dirty="0"/>
              <a:t>dbatools.io</a:t>
            </a:r>
          </a:p>
        </p:txBody>
      </p:sp>
      <p:pic>
        <p:nvPicPr>
          <p:cNvPr id="5" name="Picture 4">
            <a:extLst>
              <a:ext uri="{FF2B5EF4-FFF2-40B4-BE49-F238E27FC236}">
                <a16:creationId xmlns:a16="http://schemas.microsoft.com/office/drawing/2014/main" id="{96261C37-D322-4E6E-986E-452E14038F35}"/>
              </a:ext>
            </a:extLst>
          </p:cNvPr>
          <p:cNvPicPr>
            <a:picLocks noChangeAspect="1"/>
          </p:cNvPicPr>
          <p:nvPr/>
        </p:nvPicPr>
        <p:blipFill>
          <a:blip r:embed="rId3"/>
          <a:stretch>
            <a:fillRect/>
          </a:stretch>
        </p:blipFill>
        <p:spPr>
          <a:xfrm>
            <a:off x="1590" y="1"/>
            <a:ext cx="12176527" cy="5886337"/>
          </a:xfrm>
          <a:prstGeom prst="rect">
            <a:avLst/>
          </a:prstGeom>
        </p:spPr>
      </p:pic>
    </p:spTree>
    <p:extLst>
      <p:ext uri="{BB962C8B-B14F-4D97-AF65-F5344CB8AC3E}">
        <p14:creationId xmlns:p14="http://schemas.microsoft.com/office/powerpoint/2010/main" val="398716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9CB5257-C3BF-4C9B-B5B3-0C07224F8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496" y="23299"/>
            <a:ext cx="1541720" cy="1541720"/>
          </a:xfrm>
          <a:prstGeom prst="rect">
            <a:avLst/>
          </a:prstGeom>
        </p:spPr>
      </p:pic>
      <p:sp>
        <p:nvSpPr>
          <p:cNvPr id="6" name="Rectangle 5">
            <a:extLst>
              <a:ext uri="{FF2B5EF4-FFF2-40B4-BE49-F238E27FC236}">
                <a16:creationId xmlns:a16="http://schemas.microsoft.com/office/drawing/2014/main" id="{7853CE0E-EA4E-4A2A-92A8-EF66B9E35A5F}"/>
              </a:ext>
            </a:extLst>
          </p:cNvPr>
          <p:cNvSpPr/>
          <p:nvPr/>
        </p:nvSpPr>
        <p:spPr>
          <a:xfrm>
            <a:off x="767408" y="1124744"/>
            <a:ext cx="10374725" cy="1569660"/>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a:lstStyle>
          <a:p>
            <a:pPr>
              <a:defRPr sz="2400">
                <a:latin typeface="Segoe UI Semilight"/>
                <a:ea typeface="Segoe UI Semilight"/>
                <a:cs typeface="Segoe UI Semilight"/>
                <a:sym typeface="Segoe UI Semilight"/>
              </a:defRPr>
            </a:pPr>
            <a:r>
              <a:rPr lang="en-US" sz="3200" b="1" dirty="0">
                <a:solidFill>
                  <a:schemeClr val="tx1"/>
                </a:solidFill>
              </a:rPr>
              <a:t>Client</a:t>
            </a:r>
          </a:p>
          <a:p>
            <a:pPr marL="342891" indent="-342891">
              <a:buFont typeface="Arial" panose="020B0604020202020204" pitchFamily="34" charset="0"/>
              <a:buChar char="•"/>
              <a:defRPr sz="2400">
                <a:latin typeface="Segoe UI Semilight"/>
                <a:ea typeface="Segoe UI Semilight"/>
                <a:cs typeface="Segoe UI Semilight"/>
                <a:sym typeface="Segoe UI Semilight"/>
              </a:defRPr>
            </a:pPr>
            <a:r>
              <a:rPr lang="en-US" sz="3200" dirty="0">
                <a:solidFill>
                  <a:schemeClr val="tx1"/>
                </a:solidFill>
              </a:rPr>
              <a:t>PowerShell v3</a:t>
            </a:r>
          </a:p>
          <a:p>
            <a:pPr>
              <a:defRPr sz="2400">
                <a:latin typeface="Segoe UI Semilight"/>
                <a:ea typeface="Segoe UI Semilight"/>
                <a:cs typeface="Segoe UI Semilight"/>
                <a:sym typeface="Segoe UI Semilight"/>
              </a:defRPr>
            </a:pPr>
            <a:endParaRPr lang="en-US" sz="3200" dirty="0">
              <a:solidFill>
                <a:schemeClr val="tx1"/>
              </a:solidFill>
            </a:endParaRPr>
          </a:p>
        </p:txBody>
      </p:sp>
      <p:sp>
        <p:nvSpPr>
          <p:cNvPr id="7" name="Rectangle 6">
            <a:extLst>
              <a:ext uri="{FF2B5EF4-FFF2-40B4-BE49-F238E27FC236}">
                <a16:creationId xmlns:a16="http://schemas.microsoft.com/office/drawing/2014/main" id="{7FD9D076-4453-4611-B487-266EF95D71B5}"/>
              </a:ext>
            </a:extLst>
          </p:cNvPr>
          <p:cNvSpPr/>
          <p:nvPr/>
        </p:nvSpPr>
        <p:spPr>
          <a:xfrm>
            <a:off x="767408" y="1089897"/>
            <a:ext cx="3600400" cy="1077218"/>
          </a:xfrm>
          <a:prstGeom prst="rect">
            <a:avLst/>
          </a:prstGeom>
          <a:solidFill>
            <a:schemeClr val="accent5">
              <a:lumMod val="20000"/>
              <a:lumOff val="80000"/>
            </a:schemeClr>
          </a:solid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a:lstStyle>
          <a:p>
            <a:pPr>
              <a:defRPr sz="2400">
                <a:latin typeface="Segoe UI Semilight"/>
                <a:ea typeface="Segoe UI Semilight"/>
                <a:cs typeface="Segoe UI Semilight"/>
                <a:sym typeface="Segoe UI Semilight"/>
              </a:defRPr>
            </a:pPr>
            <a:r>
              <a:rPr lang="en-US" sz="3200" b="1" dirty="0">
                <a:solidFill>
                  <a:schemeClr val="tx1"/>
                </a:solidFill>
              </a:rPr>
              <a:t>Client</a:t>
            </a:r>
          </a:p>
          <a:p>
            <a:pPr marL="342891" indent="-342891">
              <a:buFont typeface="Arial" panose="020B0604020202020204" pitchFamily="34" charset="0"/>
              <a:buChar char="•"/>
              <a:defRPr sz="2400">
                <a:latin typeface="Segoe UI Semilight"/>
                <a:ea typeface="Segoe UI Semilight"/>
                <a:cs typeface="Segoe UI Semilight"/>
                <a:sym typeface="Segoe UI Semilight"/>
              </a:defRPr>
            </a:pPr>
            <a:r>
              <a:rPr lang="en-US" sz="3200" dirty="0">
                <a:solidFill>
                  <a:schemeClr val="tx1"/>
                </a:solidFill>
              </a:rPr>
              <a:t>PowerShell v5.1</a:t>
            </a:r>
            <a:endParaRPr lang="en-US" sz="2000" dirty="0"/>
          </a:p>
        </p:txBody>
      </p:sp>
      <p:sp>
        <p:nvSpPr>
          <p:cNvPr id="3" name="Rectangle 2">
            <a:extLst>
              <a:ext uri="{FF2B5EF4-FFF2-40B4-BE49-F238E27FC236}">
                <a16:creationId xmlns:a16="http://schemas.microsoft.com/office/drawing/2014/main" id="{ACEA633D-235A-46A9-8ABA-EF9DFCF6BB6B}"/>
              </a:ext>
            </a:extLst>
          </p:cNvPr>
          <p:cNvSpPr/>
          <p:nvPr/>
        </p:nvSpPr>
        <p:spPr>
          <a:xfrm>
            <a:off x="7200900" y="1124744"/>
            <a:ext cx="2453979" cy="995209"/>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5867" b="1" dirty="0"/>
              <a:t>Better</a:t>
            </a:r>
            <a:endParaRPr lang="en-US" sz="5867" dirty="0"/>
          </a:p>
        </p:txBody>
      </p:sp>
      <p:sp>
        <p:nvSpPr>
          <p:cNvPr id="4" name="Arrow: Left 3">
            <a:extLst>
              <a:ext uri="{FF2B5EF4-FFF2-40B4-BE49-F238E27FC236}">
                <a16:creationId xmlns:a16="http://schemas.microsoft.com/office/drawing/2014/main" id="{EE9496CA-AE07-44BE-AD54-562361848BB0}"/>
              </a:ext>
            </a:extLst>
          </p:cNvPr>
          <p:cNvSpPr/>
          <p:nvPr/>
        </p:nvSpPr>
        <p:spPr>
          <a:xfrm>
            <a:off x="4852307" y="1296626"/>
            <a:ext cx="1722676" cy="765084"/>
          </a:xfrm>
          <a:prstGeom prst="lef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26" name="Picture 2" descr="Alt">
            <a:extLst>
              <a:ext uri="{FF2B5EF4-FFF2-40B4-BE49-F238E27FC236}">
                <a16:creationId xmlns:a16="http://schemas.microsoft.com/office/drawing/2014/main" id="{A6B5E570-E7E9-4858-AF31-B75A9F2B8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09" y="2725184"/>
            <a:ext cx="3937951" cy="30787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69675E3-8AB6-4421-8DF9-274CA7ADD16A}"/>
              </a:ext>
            </a:extLst>
          </p:cNvPr>
          <p:cNvSpPr/>
          <p:nvPr/>
        </p:nvSpPr>
        <p:spPr>
          <a:xfrm>
            <a:off x="5526179" y="3009136"/>
            <a:ext cx="5803420" cy="2232021"/>
          </a:xfrm>
          <a:prstGeom prst="rect">
            <a:avLst/>
          </a:prstGeom>
        </p:spPr>
        <p:txBody>
          <a:bodyPr wrap="square">
            <a:spAutoFit/>
          </a:bodyPr>
          <a:lstStyle/>
          <a:p>
            <a:pPr algn="ctr">
              <a:lnSpc>
                <a:spcPct val="150000"/>
              </a:lnSpc>
            </a:pPr>
            <a:r>
              <a:rPr lang="en-US" sz="3200" dirty="0"/>
              <a:t>Also consider PowerShell Core</a:t>
            </a:r>
            <a:br>
              <a:rPr lang="en-US" sz="3200" dirty="0"/>
            </a:br>
            <a:r>
              <a:rPr lang="en-US" sz="3200" dirty="0" err="1"/>
              <a:t>pwsh</a:t>
            </a:r>
            <a:endParaRPr lang="en-US" sz="3200" dirty="0"/>
          </a:p>
          <a:p>
            <a:pPr algn="ctr">
              <a:lnSpc>
                <a:spcPct val="150000"/>
              </a:lnSpc>
            </a:pPr>
            <a:r>
              <a:rPr lang="en-US" sz="3200" dirty="0"/>
              <a:t>Cross Platform</a:t>
            </a:r>
          </a:p>
        </p:txBody>
      </p:sp>
      <p:sp>
        <p:nvSpPr>
          <p:cNvPr id="11" name="Rectangle 10">
            <a:extLst>
              <a:ext uri="{FF2B5EF4-FFF2-40B4-BE49-F238E27FC236}">
                <a16:creationId xmlns:a16="http://schemas.microsoft.com/office/drawing/2014/main" id="{B9B73BB9-E984-4E47-B3E8-D46029E3162D}"/>
              </a:ext>
            </a:extLst>
          </p:cNvPr>
          <p:cNvSpPr/>
          <p:nvPr/>
        </p:nvSpPr>
        <p:spPr>
          <a:xfrm>
            <a:off x="2092857" y="2896678"/>
            <a:ext cx="7723827" cy="2588466"/>
          </a:xfrm>
          <a:prstGeom prst="rect">
            <a:avLst/>
          </a:prstGeom>
          <a:solidFill>
            <a:schemeClr val="tx2">
              <a:lumMod val="20000"/>
              <a:lumOff val="80000"/>
            </a:schemeClr>
          </a:solidFill>
        </p:spPr>
        <p:txBody>
          <a:bodyPr wrap="square">
            <a:spAutoFit/>
          </a:bodyPr>
          <a:lstStyle/>
          <a:p>
            <a:pPr algn="ctr">
              <a:lnSpc>
                <a:spcPct val="150000"/>
              </a:lnSpc>
            </a:pPr>
            <a:endParaRPr lang="en-US" sz="3733" dirty="0">
              <a:solidFill>
                <a:srgbClr val="FF0000"/>
              </a:solidFill>
            </a:endParaRPr>
          </a:p>
          <a:p>
            <a:pPr algn="ctr">
              <a:lnSpc>
                <a:spcPct val="150000"/>
              </a:lnSpc>
            </a:pPr>
            <a:r>
              <a:rPr lang="en-US" sz="3733" dirty="0">
                <a:solidFill>
                  <a:srgbClr val="FF0000"/>
                </a:solidFill>
              </a:rPr>
              <a:t>Some functionality is not available</a:t>
            </a:r>
          </a:p>
          <a:p>
            <a:pPr algn="ctr">
              <a:lnSpc>
                <a:spcPct val="150000"/>
              </a:lnSpc>
            </a:pPr>
            <a:endParaRPr lang="en-US" sz="3733" dirty="0">
              <a:solidFill>
                <a:srgbClr val="FF0000"/>
              </a:solidFill>
            </a:endParaRPr>
          </a:p>
        </p:txBody>
      </p:sp>
    </p:spTree>
    <p:extLst>
      <p:ext uri="{BB962C8B-B14F-4D97-AF65-F5344CB8AC3E}">
        <p14:creationId xmlns:p14="http://schemas.microsoft.com/office/powerpoint/2010/main" val="41473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animBg="1"/>
      <p:bldP spid="10" grpId="0"/>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950D8-A791-498B-B020-35A2F89F5580}"/>
              </a:ext>
            </a:extLst>
          </p:cNvPr>
          <p:cNvSpPr/>
          <p:nvPr/>
        </p:nvSpPr>
        <p:spPr>
          <a:xfrm>
            <a:off x="2495842" y="1389825"/>
            <a:ext cx="7200317" cy="4448013"/>
          </a:xfrm>
          <a:prstGeom prst="rect">
            <a:avLst/>
          </a:prstGeom>
        </p:spPr>
        <p:txBody>
          <a:bodyPr wrap="square">
            <a:spAutoFit/>
          </a:bodyPr>
          <a:lstStyle/>
          <a:p>
            <a:pPr>
              <a:lnSpc>
                <a:spcPct val="150000"/>
              </a:lnSpc>
            </a:pPr>
            <a:r>
              <a:rPr lang="en-US" sz="3200" dirty="0"/>
              <a:t>SQL Server 2000 – 2019 *</a:t>
            </a:r>
          </a:p>
          <a:p>
            <a:pPr>
              <a:lnSpc>
                <a:spcPct val="150000"/>
              </a:lnSpc>
            </a:pPr>
            <a:r>
              <a:rPr lang="en-US" sz="3200" dirty="0"/>
              <a:t>Express – Enterprise Edition</a:t>
            </a:r>
          </a:p>
          <a:p>
            <a:pPr>
              <a:lnSpc>
                <a:spcPct val="150000"/>
              </a:lnSpc>
            </a:pPr>
            <a:r>
              <a:rPr lang="en-US" sz="3200" dirty="0"/>
              <a:t>Clustered and stand-alone instances</a:t>
            </a:r>
          </a:p>
          <a:p>
            <a:pPr>
              <a:lnSpc>
                <a:spcPct val="150000"/>
              </a:lnSpc>
            </a:pPr>
            <a:r>
              <a:rPr lang="en-US" sz="3200" dirty="0"/>
              <a:t>Windows and SQL authentication</a:t>
            </a:r>
          </a:p>
          <a:p>
            <a:pPr>
              <a:lnSpc>
                <a:spcPct val="150000"/>
              </a:lnSpc>
            </a:pPr>
            <a:r>
              <a:rPr lang="en-US" sz="3200" dirty="0"/>
              <a:t>Default and named instances</a:t>
            </a:r>
          </a:p>
          <a:p>
            <a:pPr>
              <a:lnSpc>
                <a:spcPct val="150000"/>
              </a:lnSpc>
            </a:pPr>
            <a:r>
              <a:rPr lang="en-US" sz="3200" dirty="0"/>
              <a:t>Multiple instances on one server</a:t>
            </a:r>
          </a:p>
        </p:txBody>
      </p:sp>
      <p:sp>
        <p:nvSpPr>
          <p:cNvPr id="5" name="Title 1">
            <a:extLst>
              <a:ext uri="{FF2B5EF4-FFF2-40B4-BE49-F238E27FC236}">
                <a16:creationId xmlns:a16="http://schemas.microsoft.com/office/drawing/2014/main" id="{849A7E9B-8497-46AA-AA66-E55D1FC6EAF3}"/>
              </a:ext>
            </a:extLst>
          </p:cNvPr>
          <p:cNvSpPr txBox="1">
            <a:spLocks/>
          </p:cNvSpPr>
          <p:nvPr/>
        </p:nvSpPr>
        <p:spPr>
          <a:xfrm>
            <a:off x="0" y="366185"/>
            <a:ext cx="12149667" cy="708809"/>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gn="ctr"/>
            <a:r>
              <a:rPr lang="en-GB" sz="4800" u="sng" dirty="0">
                <a:latin typeface="+mj-lt"/>
              </a:rPr>
              <a:t>Support</a:t>
            </a:r>
          </a:p>
        </p:txBody>
      </p:sp>
      <p:grpSp>
        <p:nvGrpSpPr>
          <p:cNvPr id="4" name="Group 3">
            <a:extLst>
              <a:ext uri="{FF2B5EF4-FFF2-40B4-BE49-F238E27FC236}">
                <a16:creationId xmlns:a16="http://schemas.microsoft.com/office/drawing/2014/main" id="{D5BAD873-D667-4050-9395-8EE4C8D6CDD1}"/>
              </a:ext>
            </a:extLst>
          </p:cNvPr>
          <p:cNvGrpSpPr/>
          <p:nvPr/>
        </p:nvGrpSpPr>
        <p:grpSpPr>
          <a:xfrm>
            <a:off x="1972332" y="3138457"/>
            <a:ext cx="7723827" cy="2588467"/>
            <a:chOff x="1479249" y="2353843"/>
            <a:chExt cx="5792870" cy="1941350"/>
          </a:xfrm>
        </p:grpSpPr>
        <p:sp>
          <p:nvSpPr>
            <p:cNvPr id="6" name="Rectangle 5">
              <a:extLst>
                <a:ext uri="{FF2B5EF4-FFF2-40B4-BE49-F238E27FC236}">
                  <a16:creationId xmlns:a16="http://schemas.microsoft.com/office/drawing/2014/main" id="{A5903F63-4B79-47E9-BA4D-7607863F3A9E}"/>
                </a:ext>
              </a:extLst>
            </p:cNvPr>
            <p:cNvSpPr/>
            <p:nvPr/>
          </p:nvSpPr>
          <p:spPr>
            <a:xfrm>
              <a:off x="1479249" y="2353843"/>
              <a:ext cx="5792870" cy="1941350"/>
            </a:xfrm>
            <a:prstGeom prst="rect">
              <a:avLst/>
            </a:prstGeom>
            <a:solidFill>
              <a:schemeClr val="tx2">
                <a:lumMod val="20000"/>
                <a:lumOff val="80000"/>
              </a:schemeClr>
            </a:solidFill>
          </p:spPr>
          <p:txBody>
            <a:bodyPr wrap="square">
              <a:spAutoFit/>
            </a:bodyPr>
            <a:lstStyle/>
            <a:p>
              <a:pPr algn="ctr">
                <a:lnSpc>
                  <a:spcPct val="150000"/>
                </a:lnSpc>
              </a:pPr>
              <a:r>
                <a:rPr lang="en-US" sz="3733" dirty="0">
                  <a:solidFill>
                    <a:schemeClr val="accent5">
                      <a:lumMod val="75000"/>
                    </a:schemeClr>
                  </a:solidFill>
                </a:rPr>
                <a:t>What about Azure?</a:t>
              </a:r>
            </a:p>
            <a:p>
              <a:pPr algn="ctr">
                <a:lnSpc>
                  <a:spcPct val="150000"/>
                </a:lnSpc>
              </a:pPr>
              <a:endParaRPr lang="en-US" sz="3733" dirty="0">
                <a:solidFill>
                  <a:srgbClr val="FF0000"/>
                </a:solidFill>
              </a:endParaRPr>
            </a:p>
            <a:p>
              <a:pPr algn="ctr">
                <a:lnSpc>
                  <a:spcPct val="150000"/>
                </a:lnSpc>
              </a:pPr>
              <a:endParaRPr lang="en-US" sz="3733" dirty="0">
                <a:solidFill>
                  <a:srgbClr val="FF0000"/>
                </a:solidFill>
              </a:endParaRPr>
            </a:p>
          </p:txBody>
        </p:sp>
        <p:pic>
          <p:nvPicPr>
            <p:cNvPr id="8" name="Picture 4" descr="Image result for azure">
              <a:extLst>
                <a:ext uri="{FF2B5EF4-FFF2-40B4-BE49-F238E27FC236}">
                  <a16:creationId xmlns:a16="http://schemas.microsoft.com/office/drawing/2014/main" id="{8234F659-F537-42A7-84F1-F0D516C7E8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9191" y="3154367"/>
              <a:ext cx="1977684" cy="5716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23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BAD873-D667-4050-9395-8EE4C8D6CDD1}"/>
              </a:ext>
            </a:extLst>
          </p:cNvPr>
          <p:cNvGrpSpPr/>
          <p:nvPr/>
        </p:nvGrpSpPr>
        <p:grpSpPr>
          <a:xfrm>
            <a:off x="0" y="2"/>
            <a:ext cx="4490224" cy="2588466"/>
            <a:chOff x="1479249" y="2353843"/>
            <a:chExt cx="5792870" cy="2830532"/>
          </a:xfrm>
        </p:grpSpPr>
        <p:sp>
          <p:nvSpPr>
            <p:cNvPr id="6" name="Rectangle 5">
              <a:extLst>
                <a:ext uri="{FF2B5EF4-FFF2-40B4-BE49-F238E27FC236}">
                  <a16:creationId xmlns:a16="http://schemas.microsoft.com/office/drawing/2014/main" id="{A5903F63-4B79-47E9-BA4D-7607863F3A9E}"/>
                </a:ext>
              </a:extLst>
            </p:cNvPr>
            <p:cNvSpPr/>
            <p:nvPr/>
          </p:nvSpPr>
          <p:spPr>
            <a:xfrm>
              <a:off x="1479249" y="2353843"/>
              <a:ext cx="5792870" cy="2830532"/>
            </a:xfrm>
            <a:prstGeom prst="rect">
              <a:avLst/>
            </a:prstGeom>
            <a:solidFill>
              <a:schemeClr val="tx2">
                <a:lumMod val="20000"/>
                <a:lumOff val="80000"/>
              </a:schemeClr>
            </a:solidFill>
          </p:spPr>
          <p:txBody>
            <a:bodyPr wrap="square">
              <a:spAutoFit/>
            </a:bodyPr>
            <a:lstStyle/>
            <a:p>
              <a:pPr algn="ctr">
                <a:lnSpc>
                  <a:spcPct val="150000"/>
                </a:lnSpc>
              </a:pPr>
              <a:r>
                <a:rPr lang="en-US" sz="3733" dirty="0">
                  <a:solidFill>
                    <a:schemeClr val="accent5">
                      <a:lumMod val="75000"/>
                    </a:schemeClr>
                  </a:solidFill>
                </a:rPr>
                <a:t>What about Azure?</a:t>
              </a:r>
            </a:p>
            <a:p>
              <a:pPr algn="ctr">
                <a:lnSpc>
                  <a:spcPct val="150000"/>
                </a:lnSpc>
              </a:pPr>
              <a:endParaRPr lang="en-US" sz="3733" dirty="0">
                <a:solidFill>
                  <a:srgbClr val="FF0000"/>
                </a:solidFill>
              </a:endParaRPr>
            </a:p>
            <a:p>
              <a:pPr algn="ctr">
                <a:lnSpc>
                  <a:spcPct val="150000"/>
                </a:lnSpc>
              </a:pPr>
              <a:endParaRPr lang="en-US" sz="3733" dirty="0">
                <a:solidFill>
                  <a:srgbClr val="FF0000"/>
                </a:solidFill>
              </a:endParaRPr>
            </a:p>
          </p:txBody>
        </p:sp>
        <p:pic>
          <p:nvPicPr>
            <p:cNvPr id="8" name="Picture 4" descr="Image result for azure">
              <a:extLst>
                <a:ext uri="{FF2B5EF4-FFF2-40B4-BE49-F238E27FC236}">
                  <a16:creationId xmlns:a16="http://schemas.microsoft.com/office/drawing/2014/main" id="{8234F659-F537-42A7-84F1-F0D516C7E8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9191" y="3154367"/>
              <a:ext cx="1977684" cy="57167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EBA2C6B2-3E73-4B03-B9BA-77ECE847A816}"/>
              </a:ext>
            </a:extLst>
          </p:cNvPr>
          <p:cNvPicPr>
            <a:picLocks noChangeAspect="1"/>
          </p:cNvPicPr>
          <p:nvPr/>
        </p:nvPicPr>
        <p:blipFill>
          <a:blip r:embed="rId4"/>
          <a:stretch>
            <a:fillRect/>
          </a:stretch>
        </p:blipFill>
        <p:spPr>
          <a:xfrm>
            <a:off x="5512575" y="266193"/>
            <a:ext cx="6300805" cy="3401320"/>
          </a:xfrm>
          <a:prstGeom prst="rect">
            <a:avLst/>
          </a:prstGeom>
        </p:spPr>
      </p:pic>
      <p:pic>
        <p:nvPicPr>
          <p:cNvPr id="7" name="Picture 6">
            <a:extLst>
              <a:ext uri="{FF2B5EF4-FFF2-40B4-BE49-F238E27FC236}">
                <a16:creationId xmlns:a16="http://schemas.microsoft.com/office/drawing/2014/main" id="{826D9DF7-6692-4550-8485-D3549BCB9972}"/>
              </a:ext>
            </a:extLst>
          </p:cNvPr>
          <p:cNvPicPr>
            <a:picLocks noChangeAspect="1"/>
          </p:cNvPicPr>
          <p:nvPr/>
        </p:nvPicPr>
        <p:blipFill>
          <a:blip r:embed="rId5"/>
          <a:stretch>
            <a:fillRect/>
          </a:stretch>
        </p:blipFill>
        <p:spPr>
          <a:xfrm>
            <a:off x="616406" y="3429001"/>
            <a:ext cx="7747636" cy="2925969"/>
          </a:xfrm>
          <a:prstGeom prst="rect">
            <a:avLst/>
          </a:prstGeom>
        </p:spPr>
      </p:pic>
    </p:spTree>
    <p:extLst>
      <p:ext uri="{BB962C8B-B14F-4D97-AF65-F5344CB8AC3E}">
        <p14:creationId xmlns:p14="http://schemas.microsoft.com/office/powerpoint/2010/main" val="83095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2133" dirty="0"/>
              <a:t>Restart-Computer</a:t>
            </a:r>
          </a:p>
          <a:p>
            <a:pPr lvl="3"/>
            <a:r>
              <a:rPr lang="en-US" sz="2133" dirty="0"/>
              <a:t>Test-Connection</a:t>
            </a:r>
          </a:p>
          <a:p>
            <a:pPr lvl="3"/>
            <a:r>
              <a:rPr lang="en-US" sz="2133" dirty="0"/>
              <a:t>Get-</a:t>
            </a:r>
            <a:r>
              <a:rPr lang="en-US" sz="2133" dirty="0" err="1"/>
              <a:t>HotFix</a:t>
            </a:r>
            <a:endParaRPr lang="en-US" sz="2133" dirty="0"/>
          </a:p>
          <a:p>
            <a:pPr lvl="3"/>
            <a:r>
              <a:rPr lang="en-US" sz="2133" dirty="0"/>
              <a:t>Get-Process</a:t>
            </a:r>
          </a:p>
          <a:p>
            <a:pPr lvl="3"/>
            <a:r>
              <a:rPr lang="en-US" sz="2133" dirty="0"/>
              <a:t>Get-Service</a:t>
            </a:r>
          </a:p>
          <a:p>
            <a:pPr lvl="3"/>
            <a:r>
              <a:rPr lang="en-US" sz="2133" dirty="0"/>
              <a:t>Get-</a:t>
            </a:r>
            <a:r>
              <a:rPr lang="en-US" sz="2133" dirty="0" err="1"/>
              <a:t>WinEvent</a:t>
            </a:r>
            <a:endParaRPr lang="en-US" sz="2133" dirty="0"/>
          </a:p>
          <a:p>
            <a:pPr lvl="3"/>
            <a:r>
              <a:rPr lang="en-US" sz="2133" dirty="0"/>
              <a:t>Get-</a:t>
            </a:r>
            <a:r>
              <a:rPr lang="en-US" sz="2133" dirty="0" err="1"/>
              <a:t>WmiObject</a:t>
            </a:r>
            <a:endParaRPr lang="en-US" sz="2133" dirty="0"/>
          </a:p>
          <a:p>
            <a:pPr lvl="1"/>
            <a:r>
              <a:rPr lang="en-US" dirty="0"/>
              <a:t>“Remoting” refers to commands that use WS-Management</a:t>
            </a:r>
          </a:p>
          <a:p>
            <a:pPr>
              <a:lnSpc>
                <a:spcPct val="150000"/>
              </a:lnSpc>
            </a:pPr>
            <a:endParaRPr lang="en-US" dirty="0"/>
          </a:p>
          <a:p>
            <a:pPr>
              <a:lnSpc>
                <a:spcPct val="150000"/>
              </a:lnSpc>
            </a:pPr>
            <a:endParaRPr lang="en-US" sz="2133"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Microsoft’s recommended way to manage Windows</a:t>
            </a:r>
          </a:p>
          <a:p>
            <a:pPr>
              <a:lnSpc>
                <a:spcPct val="150000"/>
              </a:lnSpc>
            </a:pPr>
            <a:r>
              <a:rPr lang="en-US" sz="2267" dirty="0"/>
              <a:t>By default, only allows connections from members of the Administrators group</a:t>
            </a:r>
          </a:p>
          <a:p>
            <a:pPr>
              <a:lnSpc>
                <a:spcPct val="150000"/>
              </a:lnSpc>
            </a:pPr>
            <a:r>
              <a:rPr lang="en-US" sz="2267" dirty="0"/>
              <a:t>Single port 5985 or 5986</a:t>
            </a:r>
          </a:p>
          <a:p>
            <a:pPr>
              <a:lnSpc>
                <a:spcPct val="150000"/>
              </a:lnSpc>
            </a:pPr>
            <a:r>
              <a:rPr lang="en-US" sz="2267" dirty="0"/>
              <a:t>Uses the Web Services for Management (WS-Management) protocol</a:t>
            </a:r>
          </a:p>
          <a:p>
            <a:pPr lvl="2">
              <a:lnSpc>
                <a:spcPct val="150000"/>
              </a:lnSpc>
            </a:pPr>
            <a:r>
              <a:rPr lang="en-US" sz="2267" dirty="0"/>
              <a:t>Regardless of the transport protocol used (HTTP or HTTPS), PowerShell Remoting always encrypts all communication after initial authentication with a per-session AES-256 symmetric key</a:t>
            </a:r>
          </a:p>
          <a:p>
            <a:pPr lvl="2">
              <a:lnSpc>
                <a:spcPct val="150000"/>
              </a:lnSpc>
            </a:pPr>
            <a:r>
              <a:rPr lang="en-US" sz="2267" dirty="0"/>
              <a:t>Initial authentication is NTLM, Kerberos and Certificates so no credentials are ever exposed</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165" y="3052505"/>
            <a:ext cx="3131671" cy="584775"/>
          </a:xfrm>
          <a:prstGeom prst="rect">
            <a:avLst/>
          </a:prstGeom>
        </p:spPr>
        <p:txBody>
          <a:bodyPr wrap="square">
            <a:spAutoFit/>
          </a:bodyPr>
          <a:lstStyle/>
          <a:p>
            <a:r>
              <a:rPr lang="en-US" sz="3200" dirty="0">
                <a:solidFill>
                  <a:schemeClr val="tx2"/>
                </a:solidFill>
              </a:rPr>
              <a:t>sqlps.io/owned</a:t>
            </a:r>
          </a:p>
        </p:txBody>
      </p:sp>
    </p:spTree>
    <p:extLst>
      <p:ext uri="{BB962C8B-B14F-4D97-AF65-F5344CB8AC3E}">
        <p14:creationId xmlns:p14="http://schemas.microsoft.com/office/powerpoint/2010/main" val="3241566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609601" y="1567602"/>
            <a:ext cx="10989972" cy="910108"/>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609600" y="3066421"/>
            <a:ext cx="10972800" cy="1560195"/>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601944" y="1972519"/>
            <a:ext cx="4907376" cy="520700"/>
          </a:xfrm>
        </p:spPr>
        <p:txBody>
          <a:bodyPr/>
          <a:lstStyle/>
          <a:p>
            <a:r>
              <a:rPr lang="en-US" dirty="0"/>
              <a:t>Reduce Hesitations about PowerShell</a:t>
            </a:r>
          </a:p>
        </p:txBody>
      </p:sp>
      <p:sp>
        <p:nvSpPr>
          <p:cNvPr id="8" name="Text Placeholder 7"/>
          <p:cNvSpPr>
            <a:spLocks noGrp="1"/>
          </p:cNvSpPr>
          <p:nvPr>
            <p:ph type="body" sz="quarter" idx="14"/>
          </p:nvPr>
        </p:nvSpPr>
        <p:spPr>
          <a:xfrm>
            <a:off x="6603303" y="1972519"/>
            <a:ext cx="5349636" cy="520700"/>
          </a:xfrm>
        </p:spPr>
        <p:txBody>
          <a:bodyPr>
            <a:noAutofit/>
          </a:bodyPr>
          <a:lstStyle/>
          <a:p>
            <a:r>
              <a:rPr lang="en-US" dirty="0"/>
              <a:t>Increase Confidence about Script Development</a:t>
            </a:r>
          </a:p>
        </p:txBody>
      </p:sp>
      <p:sp>
        <p:nvSpPr>
          <p:cNvPr id="9" name="Text Placeholder 8"/>
          <p:cNvSpPr>
            <a:spLocks noGrp="1"/>
          </p:cNvSpPr>
          <p:nvPr>
            <p:ph type="body" sz="quarter" idx="15"/>
          </p:nvPr>
        </p:nvSpPr>
        <p:spPr>
          <a:xfrm>
            <a:off x="6603303" y="2532360"/>
            <a:ext cx="4907376" cy="1541801"/>
          </a:xfrm>
        </p:spPr>
        <p:txBody>
          <a:bodyPr>
            <a:normAutofit/>
          </a:bodyPr>
          <a:lstStyle/>
          <a:p>
            <a:r>
              <a:rPr lang="en-US" dirty="0"/>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601944" y="2532360"/>
            <a:ext cx="4907376" cy="1541801"/>
          </a:xfrm>
          <a:prstGeom prst="rect">
            <a:avLst/>
          </a:prstGeom>
        </p:spPr>
        <p:txBody>
          <a:bodyPr vert="horz" lIns="121920" tIns="60960" rIns="121920" bIns="6096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644671" y="3638759"/>
            <a:ext cx="4907376" cy="520700"/>
          </a:xfrm>
          <a:prstGeom prst="rect">
            <a:avLst/>
          </a:prstGeom>
        </p:spPr>
        <p:txBody>
          <a:bodyPr vert="horz" lIns="121920" tIns="60960" rIns="121920" bIns="6096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7" dirty="0"/>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644669" y="4198600"/>
            <a:ext cx="4907376" cy="1541801"/>
          </a:xfrm>
          <a:prstGeom prst="rect">
            <a:avLst/>
          </a:prstGeom>
        </p:spPr>
        <p:txBody>
          <a:bodyPr vert="horz" lIns="121920" tIns="60960" rIns="121920" bIns="6096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6594919" y="3638759"/>
            <a:ext cx="4907376" cy="520700"/>
          </a:xfrm>
          <a:prstGeom prst="rect">
            <a:avLst/>
          </a:prstGeom>
        </p:spPr>
        <p:txBody>
          <a:bodyPr vert="horz" lIns="121920" tIns="60960" rIns="121920" bIns="6096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7" dirty="0"/>
              <a:t>Encourage Best Practices</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6594919" y="4198600"/>
            <a:ext cx="4907376" cy="1541801"/>
          </a:xfrm>
          <a:prstGeom prst="rect">
            <a:avLst/>
          </a:prstGeom>
        </p:spPr>
        <p:txBody>
          <a:bodyPr vert="horz" lIns="121920" tIns="60960" rIns="121920" bIns="6096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Things we wish we knew years ago, all condensed</a:t>
            </a:r>
          </a:p>
        </p:txBody>
      </p:sp>
    </p:spTree>
    <p:extLst>
      <p:ext uri="{BB962C8B-B14F-4D97-AF65-F5344CB8AC3E}">
        <p14:creationId xmlns:p14="http://schemas.microsoft.com/office/powerpoint/2010/main" val="486348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Enable-</a:t>
            </a:r>
            <a:r>
              <a:rPr lang="en-US" sz="2267" dirty="0" err="1"/>
              <a:t>PSRemoting</a:t>
            </a:r>
            <a:endParaRPr lang="en-US" sz="2267" dirty="0"/>
          </a:p>
          <a:p>
            <a:pPr>
              <a:lnSpc>
                <a:spcPct val="150000"/>
              </a:lnSpc>
            </a:pPr>
            <a:r>
              <a:rPr lang="en-US" sz="2267" dirty="0" err="1"/>
              <a:t>winrm</a:t>
            </a:r>
            <a:r>
              <a:rPr lang="en-US" sz="2267" dirty="0"/>
              <a:t> </a:t>
            </a:r>
            <a:r>
              <a:rPr lang="en-US" sz="2267" dirty="0" err="1"/>
              <a:t>quickconfig</a:t>
            </a:r>
            <a:endParaRPr lang="en-US" sz="2267" dirty="0"/>
          </a:p>
          <a:p>
            <a:pPr>
              <a:lnSpc>
                <a:spcPct val="150000"/>
              </a:lnSpc>
            </a:pPr>
            <a:r>
              <a:rPr lang="en-US" sz="2267" dirty="0"/>
              <a:t>Via Group Policy Objects</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680" y="1717040"/>
            <a:ext cx="4255499" cy="406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4352675" y="3052505"/>
            <a:ext cx="3486651" cy="584775"/>
          </a:xfrm>
          <a:prstGeom prst="rect">
            <a:avLst/>
          </a:prstGeom>
        </p:spPr>
        <p:txBody>
          <a:bodyPr wrap="square">
            <a:spAutoFit/>
          </a:bodyPr>
          <a:lstStyle/>
          <a:p>
            <a:r>
              <a:rPr lang="en-US" sz="3200" dirty="0">
                <a:solidFill>
                  <a:schemeClr val="tx2"/>
                </a:solidFill>
              </a:rPr>
              <a:t>sqlps.io/remoting</a:t>
            </a:r>
          </a:p>
        </p:txBody>
      </p:sp>
    </p:spTree>
    <p:extLst>
      <p:ext uri="{BB962C8B-B14F-4D97-AF65-F5344CB8AC3E}">
        <p14:creationId xmlns:p14="http://schemas.microsoft.com/office/powerpoint/2010/main" val="1617459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2133" dirty="0"/>
              <a:t>Restart-Computer</a:t>
            </a:r>
          </a:p>
          <a:p>
            <a:pPr lvl="3"/>
            <a:r>
              <a:rPr lang="en-US" sz="2133" dirty="0"/>
              <a:t>Test-Connection</a:t>
            </a:r>
          </a:p>
          <a:p>
            <a:pPr lvl="3"/>
            <a:r>
              <a:rPr lang="en-US" sz="2133" dirty="0"/>
              <a:t>Get-</a:t>
            </a:r>
            <a:r>
              <a:rPr lang="en-US" sz="2133" dirty="0" err="1"/>
              <a:t>HotFix</a:t>
            </a:r>
            <a:endParaRPr lang="en-US" sz="2133" dirty="0"/>
          </a:p>
          <a:p>
            <a:pPr lvl="3"/>
            <a:r>
              <a:rPr lang="en-US" sz="2133" dirty="0"/>
              <a:t>Get-Process</a:t>
            </a:r>
          </a:p>
          <a:p>
            <a:pPr lvl="3"/>
            <a:r>
              <a:rPr lang="en-US" sz="2133" dirty="0"/>
              <a:t>Get-Service</a:t>
            </a:r>
          </a:p>
          <a:p>
            <a:pPr lvl="3"/>
            <a:r>
              <a:rPr lang="en-US" sz="2133" dirty="0"/>
              <a:t>Get-</a:t>
            </a:r>
            <a:r>
              <a:rPr lang="en-US" sz="2133" dirty="0" err="1"/>
              <a:t>WinEvent</a:t>
            </a:r>
            <a:endParaRPr lang="en-US" sz="2133" dirty="0"/>
          </a:p>
          <a:p>
            <a:pPr lvl="3"/>
            <a:r>
              <a:rPr lang="en-US" sz="2133" dirty="0"/>
              <a:t>Get-</a:t>
            </a:r>
            <a:r>
              <a:rPr lang="en-US" sz="2133" dirty="0" err="1"/>
              <a:t>WmiObject</a:t>
            </a:r>
            <a:endParaRPr lang="en-US" sz="2133" dirty="0"/>
          </a:p>
          <a:p>
            <a:pPr lvl="1"/>
            <a:r>
              <a:rPr lang="en-US" dirty="0"/>
              <a:t>“Remoting” refers to commands that use WS-Management</a:t>
            </a:r>
          </a:p>
          <a:p>
            <a:pPr>
              <a:lnSpc>
                <a:spcPct val="150000"/>
              </a:lnSpc>
            </a:pPr>
            <a:endParaRPr lang="en-US" dirty="0"/>
          </a:p>
          <a:p>
            <a:pPr>
              <a:lnSpc>
                <a:spcPct val="150000"/>
              </a:lnSpc>
            </a:pPr>
            <a:endParaRPr lang="en-US" sz="2133"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334260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Microsoft’s recommended way to manage Windows</a:t>
            </a:r>
          </a:p>
          <a:p>
            <a:pPr>
              <a:lnSpc>
                <a:spcPct val="150000"/>
              </a:lnSpc>
            </a:pPr>
            <a:r>
              <a:rPr lang="en-US" sz="2267" dirty="0"/>
              <a:t>By default, only allows connections from members of the Administrators group</a:t>
            </a:r>
          </a:p>
          <a:p>
            <a:pPr>
              <a:lnSpc>
                <a:spcPct val="150000"/>
              </a:lnSpc>
            </a:pPr>
            <a:r>
              <a:rPr lang="en-US" sz="2267" dirty="0"/>
              <a:t>Single port 5985 or 5986</a:t>
            </a:r>
          </a:p>
          <a:p>
            <a:pPr>
              <a:lnSpc>
                <a:spcPct val="150000"/>
              </a:lnSpc>
            </a:pPr>
            <a:r>
              <a:rPr lang="en-US" sz="2267" dirty="0"/>
              <a:t>Uses the Web Services for Management (WS-Management) protocol</a:t>
            </a:r>
          </a:p>
          <a:p>
            <a:pPr lvl="2">
              <a:lnSpc>
                <a:spcPct val="150000"/>
              </a:lnSpc>
            </a:pPr>
            <a:r>
              <a:rPr lang="en-US" sz="2267" dirty="0"/>
              <a:t>Regardless of the transport protocol used (HTTP or HTTPS), PowerShell Remoting always encrypts all communication after initial authentication with a per-session AES-256 symmetric key</a:t>
            </a:r>
          </a:p>
          <a:p>
            <a:pPr lvl="2">
              <a:lnSpc>
                <a:spcPct val="150000"/>
              </a:lnSpc>
            </a:pPr>
            <a:r>
              <a:rPr lang="en-US" sz="2267" dirty="0"/>
              <a:t>Initial authentication is NTLM, Kerberos and Certificates so no credentials are ever exposed</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338540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165" y="3052505"/>
            <a:ext cx="3131671" cy="584775"/>
          </a:xfrm>
          <a:prstGeom prst="rect">
            <a:avLst/>
          </a:prstGeom>
        </p:spPr>
        <p:txBody>
          <a:bodyPr wrap="square">
            <a:spAutoFit/>
          </a:bodyPr>
          <a:lstStyle/>
          <a:p>
            <a:r>
              <a:rPr lang="en-US" sz="3200" dirty="0">
                <a:solidFill>
                  <a:schemeClr val="tx2"/>
                </a:solidFill>
              </a:rPr>
              <a:t>sqlps.io/owned</a:t>
            </a:r>
          </a:p>
        </p:txBody>
      </p:sp>
    </p:spTree>
    <p:extLst>
      <p:ext uri="{BB962C8B-B14F-4D97-AF65-F5344CB8AC3E}">
        <p14:creationId xmlns:p14="http://schemas.microsoft.com/office/powerpoint/2010/main" val="123291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609601" y="1567602"/>
            <a:ext cx="10989972" cy="910108"/>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609600" y="3066421"/>
            <a:ext cx="10972800" cy="1560195"/>
          </a:xfrm>
          <a:prstGeom prst="rect">
            <a:avLst/>
          </a:prstGeom>
        </p:spPr>
      </p:pic>
    </p:spTree>
    <p:extLst>
      <p:ext uri="{BB962C8B-B14F-4D97-AF65-F5344CB8AC3E}">
        <p14:creationId xmlns:p14="http://schemas.microsoft.com/office/powerpoint/2010/main" val="1526461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152244"/>
            <a:ext cx="11324584" cy="5102064"/>
          </a:xfrm>
        </p:spPr>
        <p:txBody>
          <a:bodyPr/>
          <a:lstStyle/>
          <a:p>
            <a:pPr>
              <a:lnSpc>
                <a:spcPct val="150000"/>
              </a:lnSpc>
            </a:pPr>
            <a:r>
              <a:rPr lang="en-US" sz="2267" dirty="0"/>
              <a:t>Enable-</a:t>
            </a:r>
            <a:r>
              <a:rPr lang="en-US" sz="2267" dirty="0" err="1"/>
              <a:t>PSRemoting</a:t>
            </a:r>
            <a:endParaRPr lang="en-US" sz="2267" dirty="0"/>
          </a:p>
          <a:p>
            <a:pPr>
              <a:lnSpc>
                <a:spcPct val="150000"/>
              </a:lnSpc>
            </a:pPr>
            <a:r>
              <a:rPr lang="en-US" sz="2267" dirty="0" err="1"/>
              <a:t>winrm</a:t>
            </a:r>
            <a:r>
              <a:rPr lang="en-US" sz="2267" dirty="0"/>
              <a:t> </a:t>
            </a:r>
            <a:r>
              <a:rPr lang="en-US" sz="2267" dirty="0" err="1"/>
              <a:t>quickconfig</a:t>
            </a:r>
            <a:endParaRPr lang="en-US" sz="2267" dirty="0"/>
          </a:p>
          <a:p>
            <a:pPr>
              <a:lnSpc>
                <a:spcPct val="150000"/>
              </a:lnSpc>
            </a:pPr>
            <a:r>
              <a:rPr lang="en-US" sz="2267" dirty="0"/>
              <a:t>Via Group Policy Objects</a:t>
            </a:r>
          </a:p>
          <a:p>
            <a:pPr>
              <a:lnSpc>
                <a:spcPct val="150000"/>
              </a:lnSpc>
            </a:pPr>
            <a:endParaRPr lang="en-US" sz="2267"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680" y="1717040"/>
            <a:ext cx="4255499" cy="406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4352675" y="3052505"/>
            <a:ext cx="3486651" cy="584775"/>
          </a:xfrm>
          <a:prstGeom prst="rect">
            <a:avLst/>
          </a:prstGeom>
        </p:spPr>
        <p:txBody>
          <a:bodyPr wrap="square">
            <a:spAutoFit/>
          </a:bodyPr>
          <a:lstStyle/>
          <a:p>
            <a:r>
              <a:rPr lang="en-US" sz="3200" dirty="0">
                <a:solidFill>
                  <a:schemeClr val="tx2"/>
                </a:solidFill>
              </a:rPr>
              <a:t>sqlps.io/remoting</a:t>
            </a:r>
          </a:p>
        </p:txBody>
      </p:sp>
    </p:spTree>
    <p:extLst>
      <p:ext uri="{BB962C8B-B14F-4D97-AF65-F5344CB8AC3E}">
        <p14:creationId xmlns:p14="http://schemas.microsoft.com/office/powerpoint/2010/main" val="1892143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grpSp>
        <p:nvGrpSpPr>
          <p:cNvPr id="3" name="Group 2">
            <a:extLst>
              <a:ext uri="{FF2B5EF4-FFF2-40B4-BE49-F238E27FC236}">
                <a16:creationId xmlns:a16="http://schemas.microsoft.com/office/drawing/2014/main" id="{AF0BF061-800D-4739-BF3D-EAD5878264E2}"/>
              </a:ext>
            </a:extLst>
          </p:cNvPr>
          <p:cNvGrpSpPr/>
          <p:nvPr/>
        </p:nvGrpSpPr>
        <p:grpSpPr>
          <a:xfrm>
            <a:off x="4470400" y="1803400"/>
            <a:ext cx="3251200" cy="3251200"/>
            <a:chOff x="3352800" y="1352550"/>
            <a:chExt cx="2438400" cy="2438400"/>
          </a:xfrm>
        </p:grpSpPr>
        <p:pic>
          <p:nvPicPr>
            <p:cNvPr id="7170" name="Picture 2" descr="Image result for apple padlock icon">
              <a:extLst>
                <a:ext uri="{FF2B5EF4-FFF2-40B4-BE49-F238E27FC236}">
                  <a16:creationId xmlns:a16="http://schemas.microsoft.com/office/drawing/2014/main" id="{03B3A2EA-09AD-42CF-AF6C-A18191297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powershell icon">
              <a:extLst>
                <a:ext uri="{FF2B5EF4-FFF2-40B4-BE49-F238E27FC236}">
                  <a16:creationId xmlns:a16="http://schemas.microsoft.com/office/drawing/2014/main" id="{64F8F9FC-ECCB-499A-8E19-627A6991B6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5140" y="2612092"/>
              <a:ext cx="833719" cy="833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0956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4245542" y="2880787"/>
            <a:ext cx="3700916" cy="584775"/>
          </a:xfrm>
          <a:prstGeom prst="rect">
            <a:avLst/>
          </a:prstGeom>
        </p:spPr>
        <p:txBody>
          <a:bodyPr wrap="square">
            <a:spAutoFit/>
          </a:bodyPr>
          <a:lstStyle/>
          <a:p>
            <a:r>
              <a:rPr lang="en-US" sz="3200" dirty="0">
                <a:solidFill>
                  <a:schemeClr val="tx2"/>
                </a:solidFill>
              </a:rPr>
              <a:t>“Secure by Design”</a:t>
            </a:r>
          </a:p>
        </p:txBody>
      </p:sp>
    </p:spTree>
    <p:extLst>
      <p:ext uri="{BB962C8B-B14F-4D97-AF65-F5344CB8AC3E}">
        <p14:creationId xmlns:p14="http://schemas.microsoft.com/office/powerpoint/2010/main" val="292157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7883" y="1778001"/>
            <a:ext cx="7494493" cy="2401121"/>
          </a:xfrm>
        </p:spPr>
        <p:txBody>
          <a:bodyPr/>
          <a:lstStyle/>
          <a:p>
            <a:pPr>
              <a:lnSpc>
                <a:spcPct val="100000"/>
              </a:lnSpc>
            </a:pPr>
            <a:r>
              <a:rPr lang="en-US" dirty="0"/>
              <a:t>SQL PowerShell History</a:t>
            </a:r>
          </a:p>
        </p:txBody>
      </p:sp>
      <p:sp>
        <p:nvSpPr>
          <p:cNvPr id="3" name="Subtitle 4">
            <a:extLst>
              <a:ext uri="{FF2B5EF4-FFF2-40B4-BE49-F238E27FC236}">
                <a16:creationId xmlns:a16="http://schemas.microsoft.com/office/drawing/2014/main" id="{32665E68-4958-4030-8A9F-A357E2446791}"/>
              </a:ext>
            </a:extLst>
          </p:cNvPr>
          <p:cNvSpPr>
            <a:spLocks noGrp="1"/>
          </p:cNvSpPr>
          <p:nvPr>
            <p:ph type="subTitle" idx="1"/>
          </p:nvPr>
        </p:nvSpPr>
        <p:spPr>
          <a:xfrm>
            <a:off x="1511595" y="4125945"/>
            <a:ext cx="5928451" cy="604977"/>
          </a:xfrm>
        </p:spPr>
        <p:txBody>
          <a:bodyPr/>
          <a:lstStyle/>
          <a:p>
            <a:r>
              <a:rPr lang="en-US" dirty="0"/>
              <a:t>(Condensed)</a:t>
            </a:r>
          </a:p>
        </p:txBody>
      </p:sp>
    </p:spTree>
    <p:extLst>
      <p:ext uri="{BB962C8B-B14F-4D97-AF65-F5344CB8AC3E}">
        <p14:creationId xmlns:p14="http://schemas.microsoft.com/office/powerpoint/2010/main" val="1896154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729129" y="1152245"/>
            <a:ext cx="7817720" cy="4986652"/>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6694143" y="4581272"/>
            <a:ext cx="2297424" cy="1938992"/>
          </a:xfrm>
          <a:prstGeom prst="rect">
            <a:avLst/>
          </a:prstGeom>
        </p:spPr>
        <p:txBody>
          <a:bodyPr wrap="none">
            <a:spAutoFit/>
          </a:bodyPr>
          <a:lstStyle/>
          <a:p>
            <a:r>
              <a:rPr lang="en-US" sz="12000" dirty="0">
                <a:solidFill>
                  <a:schemeClr val="tx2"/>
                </a:solidFill>
              </a:rPr>
              <a:t>🙄</a:t>
            </a:r>
          </a:p>
        </p:txBody>
      </p:sp>
    </p:spTree>
    <p:extLst>
      <p:ext uri="{BB962C8B-B14F-4D97-AF65-F5344CB8AC3E}">
        <p14:creationId xmlns:p14="http://schemas.microsoft.com/office/powerpoint/2010/main" val="28463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435910" y="1482166"/>
            <a:ext cx="10989733" cy="4356652"/>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1623986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09600" y="1594497"/>
            <a:ext cx="11324584" cy="3521356"/>
          </a:xfrm>
        </p:spPr>
        <p:txBody>
          <a:bodyPr/>
          <a:lstStyle/>
          <a:p>
            <a:pPr marL="0" indent="0">
              <a:lnSpc>
                <a:spcPct val="150000"/>
              </a:lnSpc>
              <a:buNone/>
            </a:pPr>
            <a:r>
              <a:rPr lang="en-US" dirty="0"/>
              <a:t>”When security researchers leverage PowerShell, it is always in a </a:t>
            </a:r>
            <a:r>
              <a:rPr lang="en-US" sz="2267"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2267" dirty="0">
                <a:hlinkClick r:id="rId3"/>
              </a:rPr>
              <a:t>~ Lee Holmes, Principal Security Architect</a:t>
            </a:r>
            <a:endParaRPr lang="en-US" sz="2267" dirty="0"/>
          </a:p>
          <a:p>
            <a:pPr marL="0" indent="0">
              <a:lnSpc>
                <a:spcPct val="150000"/>
              </a:lnSpc>
              <a:buNone/>
            </a:pPr>
            <a:endParaRPr lang="en-US" sz="2933"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4270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5" y="2111965"/>
            <a:ext cx="11068424" cy="269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4530165" y="3052505"/>
            <a:ext cx="3131671" cy="584775"/>
          </a:xfrm>
          <a:prstGeom prst="rect">
            <a:avLst/>
          </a:prstGeom>
        </p:spPr>
        <p:txBody>
          <a:bodyPr wrap="square">
            <a:spAutoFit/>
          </a:bodyPr>
          <a:lstStyle/>
          <a:p>
            <a:r>
              <a:rPr lang="en-US" sz="3200" dirty="0">
                <a:solidFill>
                  <a:schemeClr val="tx2"/>
                </a:solidFill>
              </a:rPr>
              <a:t>sqlps.io/secure</a:t>
            </a:r>
          </a:p>
        </p:txBody>
      </p:sp>
    </p:spTree>
    <p:extLst>
      <p:ext uri="{BB962C8B-B14F-4D97-AF65-F5344CB8AC3E}">
        <p14:creationId xmlns:p14="http://schemas.microsoft.com/office/powerpoint/2010/main" val="1206664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DE30D3-43B9-43BD-BF07-976030E22E46}"/>
              </a:ext>
            </a:extLst>
          </p:cNvPr>
          <p:cNvPicPr>
            <a:picLocks noChangeAspect="1"/>
          </p:cNvPicPr>
          <p:nvPr/>
        </p:nvPicPr>
        <p:blipFill>
          <a:blip r:embed="rId3"/>
          <a:stretch>
            <a:fillRect/>
          </a:stretch>
        </p:blipFill>
        <p:spPr>
          <a:xfrm>
            <a:off x="3110823" y="1602595"/>
            <a:ext cx="2159301" cy="3492988"/>
          </a:xfrm>
          <a:prstGeom prst="rect">
            <a:avLst/>
          </a:prstGeom>
        </p:spPr>
      </p:pic>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1" y="5217837"/>
            <a:ext cx="8443415" cy="1640164"/>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7" name="Rectangle 6">
            <a:extLst>
              <a:ext uri="{FF2B5EF4-FFF2-40B4-BE49-F238E27FC236}">
                <a16:creationId xmlns:a16="http://schemas.microsoft.com/office/drawing/2014/main" id="{0BDCBED0-1AF2-440F-8EAD-D12058F312AC}"/>
              </a:ext>
            </a:extLst>
          </p:cNvPr>
          <p:cNvSpPr/>
          <p:nvPr/>
        </p:nvSpPr>
        <p:spPr>
          <a:xfrm>
            <a:off x="3591325" y="2819881"/>
            <a:ext cx="1260760" cy="1282339"/>
          </a:xfrm>
          <a:prstGeom prst="rect">
            <a:avLst/>
          </a:prstGeom>
        </p:spPr>
        <p:txBody>
          <a:bodyPr wrap="square">
            <a:spAutoFit/>
          </a:bodyPr>
          <a:lstStyle/>
          <a:p>
            <a:r>
              <a:rPr lang="en-US" sz="7733" dirty="0">
                <a:solidFill>
                  <a:schemeClr val="accent1"/>
                </a:solidFill>
              </a:rPr>
              <a:t>❤️</a:t>
            </a:r>
            <a:endParaRPr lang="en-US" sz="7733"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1" y="127381"/>
            <a:ext cx="8443415" cy="1729976"/>
          </a:xfrm>
          <a:prstGeom prst="rect">
            <a:avLst/>
          </a:prstGeom>
        </p:spPr>
        <p:txBody>
          <a:bodyPr vert="horz" lIns="121920" tIns="60960" rIns="121920" bIns="6096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sz="7200" dirty="0"/>
            </a:br>
            <a:r>
              <a:rPr lang="en-US" sz="7200" dirty="0"/>
              <a:t> </a:t>
            </a:r>
            <a:br>
              <a:rPr lang="en-US" sz="7200" dirty="0"/>
            </a:br>
            <a:br>
              <a:rPr lang="en-US" sz="7200" dirty="0">
                <a:solidFill>
                  <a:schemeClr val="accent1"/>
                </a:solidFill>
              </a:rPr>
            </a:br>
            <a:r>
              <a:rPr lang="en-US" sz="7200" dirty="0"/>
              <a:t> Pester</a:t>
            </a:r>
            <a:br>
              <a:rPr lang="en-US" sz="7200" dirty="0"/>
            </a:br>
            <a:endParaRPr lang="en-US" sz="7200" dirty="0"/>
          </a:p>
        </p:txBody>
      </p:sp>
    </p:spTree>
    <p:extLst>
      <p:ext uri="{BB962C8B-B14F-4D97-AF65-F5344CB8AC3E}">
        <p14:creationId xmlns:p14="http://schemas.microsoft.com/office/powerpoint/2010/main" val="3281021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92169"/>
            <a:ext cx="10972800" cy="817275"/>
          </a:xfrm>
        </p:spPr>
        <p:txBody>
          <a:bodyPr>
            <a:noAutofit/>
          </a:bodyPr>
          <a:lstStyle/>
          <a:p>
            <a:pPr algn="ctr"/>
            <a:r>
              <a:rPr lang="en-US" sz="8000" b="1" i="1" dirty="0">
                <a:latin typeface="AppleStorm" panose="02000603000000000000" pitchFamily="50" charset="0"/>
              </a:rPr>
              <a:t>TODAY’s TO DO LIST</a:t>
            </a:r>
          </a:p>
        </p:txBody>
      </p:sp>
      <p:sp>
        <p:nvSpPr>
          <p:cNvPr id="3" name="TextBox 2"/>
          <p:cNvSpPr txBox="1"/>
          <p:nvPr/>
        </p:nvSpPr>
        <p:spPr>
          <a:xfrm>
            <a:off x="1919536" y="2348882"/>
            <a:ext cx="9145016" cy="2585323"/>
          </a:xfrm>
          <a:prstGeom prst="rect">
            <a:avLst/>
          </a:prstGeom>
          <a:noFill/>
        </p:spPr>
        <p:txBody>
          <a:bodyPr wrap="square" rtlCol="0">
            <a:spAutoFit/>
          </a:bodyPr>
          <a:lstStyle/>
          <a:p>
            <a:pPr marL="342891" indent="-342891">
              <a:lnSpc>
                <a:spcPct val="90000"/>
              </a:lnSpc>
              <a:buFont typeface="+mj-lt"/>
              <a:buAutoNum type="arabicPeriod"/>
            </a:pPr>
            <a:r>
              <a:rPr lang="en-GB" sz="6000" b="1" i="1" dirty="0">
                <a:latin typeface="AppleStorm" panose="02000603000000000000" pitchFamily="50" charset="0"/>
              </a:rPr>
              <a:t> GET UP</a:t>
            </a:r>
          </a:p>
          <a:p>
            <a:pPr marL="342891" indent="-342891">
              <a:lnSpc>
                <a:spcPct val="90000"/>
              </a:lnSpc>
              <a:buFont typeface="+mj-lt"/>
              <a:buAutoNum type="arabicPeriod"/>
            </a:pPr>
            <a:r>
              <a:rPr lang="en-GB" sz="6000" b="1" i="1" dirty="0">
                <a:latin typeface="AppleStorm" panose="02000603000000000000" pitchFamily="50" charset="0"/>
              </a:rPr>
              <a:t> Drink Appropriate Liquid</a:t>
            </a:r>
          </a:p>
          <a:p>
            <a:pPr marL="342891" indent="-342891">
              <a:lnSpc>
                <a:spcPct val="90000"/>
              </a:lnSpc>
              <a:buFont typeface="+mj-lt"/>
              <a:buAutoNum type="arabicPeriod"/>
            </a:pPr>
            <a:r>
              <a:rPr lang="en-GB" sz="6000" b="1" i="1" dirty="0">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690880" y="2317751"/>
            <a:ext cx="5139267" cy="3858683"/>
          </a:xfrm>
          <a:prstGeom prst="rect">
            <a:avLst/>
          </a:prstGeom>
        </p:spPr>
      </p:pic>
      <p:pic>
        <p:nvPicPr>
          <p:cNvPr id="5" name="Picture 4"/>
          <p:cNvPicPr>
            <a:picLocks noChangeAspect="1"/>
          </p:cNvPicPr>
          <p:nvPr/>
        </p:nvPicPr>
        <p:blipFill>
          <a:blip r:embed="rId4"/>
          <a:stretch>
            <a:fillRect/>
          </a:stretch>
        </p:blipFill>
        <p:spPr>
          <a:xfrm>
            <a:off x="3514657" y="1340769"/>
            <a:ext cx="2419351" cy="2114551"/>
          </a:xfrm>
          <a:prstGeom prst="rect">
            <a:avLst/>
          </a:prstGeom>
        </p:spPr>
      </p:pic>
      <p:pic>
        <p:nvPicPr>
          <p:cNvPr id="7" name="Picture 6"/>
          <p:cNvPicPr>
            <a:picLocks noChangeAspect="1"/>
          </p:cNvPicPr>
          <p:nvPr/>
        </p:nvPicPr>
        <p:blipFill>
          <a:blip r:embed="rId5"/>
          <a:stretch>
            <a:fillRect/>
          </a:stretch>
        </p:blipFill>
        <p:spPr>
          <a:xfrm>
            <a:off x="3917548" y="1595032"/>
            <a:ext cx="3183617" cy="1959149"/>
          </a:xfrm>
          <a:prstGeom prst="rect">
            <a:avLst/>
          </a:prstGeom>
        </p:spPr>
      </p:pic>
      <p:pic>
        <p:nvPicPr>
          <p:cNvPr id="9" name="Picture 8"/>
          <p:cNvPicPr>
            <a:picLocks noChangeAspect="1"/>
          </p:cNvPicPr>
          <p:nvPr/>
        </p:nvPicPr>
        <p:blipFill>
          <a:blip r:embed="rId6"/>
          <a:stretch>
            <a:fillRect/>
          </a:stretch>
        </p:blipFill>
        <p:spPr>
          <a:xfrm>
            <a:off x="4302140" y="2315961"/>
            <a:ext cx="3429000" cy="2657475"/>
          </a:xfrm>
          <a:prstGeom prst="rect">
            <a:avLst/>
          </a:prstGeom>
        </p:spPr>
      </p:pic>
      <p:pic>
        <p:nvPicPr>
          <p:cNvPr id="10" name="Picture 9"/>
          <p:cNvPicPr>
            <a:picLocks noChangeAspect="1"/>
          </p:cNvPicPr>
          <p:nvPr/>
        </p:nvPicPr>
        <p:blipFill>
          <a:blip r:embed="rId7"/>
          <a:stretch>
            <a:fillRect/>
          </a:stretch>
        </p:blipFill>
        <p:spPr>
          <a:xfrm>
            <a:off x="8183823" y="2132856"/>
            <a:ext cx="2857500" cy="3676651"/>
          </a:xfrm>
          <a:prstGeom prst="rect">
            <a:avLst/>
          </a:prstGeom>
        </p:spPr>
      </p:pic>
      <p:pic>
        <p:nvPicPr>
          <p:cNvPr id="11" name="Picture 10"/>
          <p:cNvPicPr>
            <a:picLocks noChangeAspect="1"/>
          </p:cNvPicPr>
          <p:nvPr/>
        </p:nvPicPr>
        <p:blipFill>
          <a:blip r:embed="rId8"/>
          <a:stretch>
            <a:fillRect/>
          </a:stretch>
        </p:blipFill>
        <p:spPr>
          <a:xfrm>
            <a:off x="7050134" y="2743197"/>
            <a:ext cx="3408263" cy="2740521"/>
          </a:xfrm>
          <a:prstGeom prst="rect">
            <a:avLst/>
          </a:prstGeom>
        </p:spPr>
      </p:pic>
      <p:pic>
        <p:nvPicPr>
          <p:cNvPr id="13" name="Picture 12"/>
          <p:cNvPicPr>
            <a:picLocks noChangeAspect="1"/>
          </p:cNvPicPr>
          <p:nvPr/>
        </p:nvPicPr>
        <p:blipFill>
          <a:blip r:embed="rId9"/>
          <a:stretch>
            <a:fillRect/>
          </a:stretch>
        </p:blipFill>
        <p:spPr>
          <a:xfrm>
            <a:off x="4252484" y="3450052"/>
            <a:ext cx="3789392" cy="1714328"/>
          </a:xfrm>
          <a:prstGeom prst="rect">
            <a:avLst/>
          </a:prstGeom>
        </p:spPr>
      </p:pic>
      <p:pic>
        <p:nvPicPr>
          <p:cNvPr id="8" name="Picture 7"/>
          <p:cNvPicPr>
            <a:picLocks noChangeAspect="1"/>
          </p:cNvPicPr>
          <p:nvPr/>
        </p:nvPicPr>
        <p:blipFill>
          <a:blip r:embed="rId10"/>
          <a:stretch>
            <a:fillRect/>
          </a:stretch>
        </p:blipFill>
        <p:spPr>
          <a:xfrm>
            <a:off x="5648416" y="3600981"/>
            <a:ext cx="2905491" cy="2852936"/>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609600" y="334969"/>
            <a:ext cx="10972800" cy="817275"/>
          </a:xfrm>
          <a:prstGeom prst="rect">
            <a:avLst/>
          </a:prstGeom>
        </p:spPr>
        <p:txBody>
          <a:bodyPr vert="horz" lIns="121920" tIns="60960" rIns="121920" bIns="6096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000" dirty="0"/>
              <a:t>How many checklists do you have?</a:t>
            </a:r>
          </a:p>
        </p:txBody>
      </p:sp>
    </p:spTree>
    <p:extLst>
      <p:ext uri="{BB962C8B-B14F-4D97-AF65-F5344CB8AC3E}">
        <p14:creationId xmlns:p14="http://schemas.microsoft.com/office/powerpoint/2010/main" val="7270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334434"/>
            <a:ext cx="10972800" cy="817033"/>
          </a:xfrm>
          <a:prstGeom prst="rect">
            <a:avLst/>
          </a:prstGeom>
          <a:noFill/>
        </p:spPr>
        <p:txBody>
          <a:bodyPr>
            <a:noAutofit/>
          </a:bodyPr>
          <a:lstStyle/>
          <a:p>
            <a:r>
              <a:rPr lang="de-DE" sz="6600" b="1" i="1" dirty="0">
                <a:solidFill>
                  <a:srgbClr val="00B0F0"/>
                </a:solidFill>
                <a:latin typeface="AppleStorm" panose="02000603000000000000" pitchFamily="50" charset="0"/>
              </a:rPr>
              <a:t>What about</a:t>
            </a:r>
          </a:p>
        </p:txBody>
      </p:sp>
      <p:sp>
        <p:nvSpPr>
          <p:cNvPr id="4" name="Rectangle 3"/>
          <p:cNvSpPr/>
          <p:nvPr/>
        </p:nvSpPr>
        <p:spPr>
          <a:xfrm rot="21050982">
            <a:off x="6444718" y="959937"/>
            <a:ext cx="2813591" cy="1200329"/>
          </a:xfrm>
          <a:prstGeom prst="rect">
            <a:avLst/>
          </a:prstGeom>
        </p:spPr>
        <p:txBody>
          <a:bodyPr wrap="none">
            <a:spAutoFit/>
          </a:bodyPr>
          <a:lstStyle/>
          <a:p>
            <a:r>
              <a:rPr lang="de-DE" sz="72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2012854" y="1645168"/>
            <a:ext cx="5506636" cy="1200329"/>
          </a:xfrm>
          <a:prstGeom prst="rect">
            <a:avLst/>
          </a:prstGeom>
        </p:spPr>
        <p:txBody>
          <a:bodyPr wrap="none">
            <a:spAutoFit/>
          </a:bodyPr>
          <a:lstStyle/>
          <a:p>
            <a:r>
              <a:rPr lang="de-DE" sz="7200" b="1" i="1" dirty="0">
                <a:solidFill>
                  <a:schemeClr val="accent4">
                    <a:lumMod val="75000"/>
                  </a:schemeClr>
                </a:solidFill>
                <a:latin typeface="AppleStorm" panose="02000603000000000000" pitchFamily="50" charset="0"/>
              </a:rPr>
              <a:t>Presentations</a:t>
            </a:r>
            <a:r>
              <a:rPr lang="de-DE"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5242467" y="2571061"/>
            <a:ext cx="5218095" cy="1015663"/>
          </a:xfrm>
          <a:prstGeom prst="rect">
            <a:avLst/>
          </a:prstGeom>
        </p:spPr>
        <p:txBody>
          <a:bodyPr wrap="none">
            <a:spAutoFit/>
          </a:bodyPr>
          <a:lstStyle/>
          <a:p>
            <a:r>
              <a:rPr lang="de-DE" sz="6000" b="1" i="1" dirty="0">
                <a:solidFill>
                  <a:schemeClr val="accent3"/>
                </a:solidFill>
                <a:latin typeface="AppleStorm" panose="02000603000000000000" pitchFamily="50" charset="0"/>
              </a:rPr>
              <a:t>Morning</a:t>
            </a:r>
            <a:r>
              <a:rPr lang="de-DE" b="1" i="1" dirty="0">
                <a:solidFill>
                  <a:schemeClr val="accent3"/>
                </a:solidFill>
                <a:latin typeface="AppleStorm" panose="02000603000000000000" pitchFamily="50" charset="0"/>
              </a:rPr>
              <a:t>  </a:t>
            </a:r>
            <a:r>
              <a:rPr lang="de-DE" sz="6000" b="1" i="1" dirty="0">
                <a:solidFill>
                  <a:schemeClr val="accent3"/>
                </a:solidFill>
                <a:latin typeface="AppleStorm" panose="02000603000000000000" pitchFamily="50" charset="0"/>
              </a:rPr>
              <a:t>Checks</a:t>
            </a:r>
          </a:p>
        </p:txBody>
      </p:sp>
      <p:sp>
        <p:nvSpPr>
          <p:cNvPr id="9" name="Rectangle 8"/>
          <p:cNvSpPr/>
          <p:nvPr/>
        </p:nvSpPr>
        <p:spPr>
          <a:xfrm>
            <a:off x="3378814" y="5352326"/>
            <a:ext cx="5445337" cy="1323439"/>
          </a:xfrm>
          <a:prstGeom prst="rect">
            <a:avLst/>
          </a:prstGeom>
        </p:spPr>
        <p:txBody>
          <a:bodyPr wrap="none">
            <a:spAutoFit/>
          </a:bodyPr>
          <a:lstStyle/>
          <a:p>
            <a:pPr algn="ctr"/>
            <a:r>
              <a:rPr lang="de-DE" sz="4000" b="1" i="1" dirty="0">
                <a:latin typeface="AppleStorm" panose="02000603000000000000" pitchFamily="50" charset="0"/>
              </a:rPr>
              <a:t>I‘m sure you are already </a:t>
            </a:r>
            <a:br>
              <a:rPr lang="de-DE" sz="4000" b="1" i="1" dirty="0">
                <a:latin typeface="AppleStorm" panose="02000603000000000000" pitchFamily="50" charset="0"/>
              </a:rPr>
            </a:br>
            <a:r>
              <a:rPr lang="de-DE" sz="4000" b="1" i="1" dirty="0">
                <a:latin typeface="AppleStorm" panose="02000603000000000000" pitchFamily="50" charset="0"/>
              </a:rPr>
              <a:t>thinking of more</a:t>
            </a:r>
          </a:p>
        </p:txBody>
      </p:sp>
      <p:sp>
        <p:nvSpPr>
          <p:cNvPr id="11" name="TextBox 10"/>
          <p:cNvSpPr txBox="1"/>
          <p:nvPr/>
        </p:nvSpPr>
        <p:spPr>
          <a:xfrm rot="21098800">
            <a:off x="1988769" y="3674799"/>
            <a:ext cx="5832648" cy="840230"/>
          </a:xfrm>
          <a:prstGeom prst="rect">
            <a:avLst/>
          </a:prstGeom>
          <a:noFill/>
        </p:spPr>
        <p:txBody>
          <a:bodyPr wrap="square" rtlCol="0">
            <a:spAutoFit/>
          </a:bodyPr>
          <a:lstStyle/>
          <a:p>
            <a:pPr>
              <a:lnSpc>
                <a:spcPct val="90000"/>
              </a:lnSpc>
            </a:pPr>
            <a:r>
              <a:rPr lang="en-GB" sz="540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5395724" y="4187532"/>
            <a:ext cx="5544616" cy="757130"/>
          </a:xfrm>
          <a:prstGeom prst="rect">
            <a:avLst/>
          </a:prstGeom>
          <a:noFill/>
        </p:spPr>
        <p:txBody>
          <a:bodyPr wrap="square" rtlCol="0">
            <a:spAutoFit/>
          </a:bodyPr>
          <a:lstStyle/>
          <a:p>
            <a:pPr>
              <a:lnSpc>
                <a:spcPct val="90000"/>
              </a:lnSpc>
            </a:pPr>
            <a:r>
              <a:rPr lang="en-GB" sz="48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731520" y="1627717"/>
            <a:ext cx="11460480" cy="2161963"/>
          </a:xfrm>
        </p:spPr>
        <p:txBody>
          <a:bodyPr/>
          <a:lstStyle/>
          <a:p>
            <a:r>
              <a:rPr lang="en-GB" sz="3733" dirty="0">
                <a:solidFill>
                  <a:schemeClr val="tx2"/>
                </a:solidFill>
              </a:rPr>
              <a:t>Pester provides a framework for running unit tests to execute and validate PowerShell commands from within PowerShell</a:t>
            </a:r>
          </a:p>
          <a:p>
            <a:endParaRPr lang="de-DE" sz="3733" dirty="0">
              <a:solidFill>
                <a:schemeClr val="tx2"/>
              </a:solidFill>
            </a:endParaRPr>
          </a:p>
        </p:txBody>
      </p:sp>
      <p:sp>
        <p:nvSpPr>
          <p:cNvPr id="5" name="TextBox 4"/>
          <p:cNvSpPr txBox="1"/>
          <p:nvPr/>
        </p:nvSpPr>
        <p:spPr>
          <a:xfrm>
            <a:off x="5519940" y="5239248"/>
            <a:ext cx="5061969" cy="461665"/>
          </a:xfrm>
          <a:prstGeom prst="rect">
            <a:avLst/>
          </a:prstGeom>
          <a:noFill/>
        </p:spPr>
        <p:txBody>
          <a:bodyPr wrap="square" rtlCol="0" anchor="t">
            <a:spAutoFit/>
          </a:bodyPr>
          <a:lstStyle/>
          <a:p>
            <a:r>
              <a:rPr lang="en-GB" sz="2400" dirty="0">
                <a:solidFill>
                  <a:schemeClr val="tx2"/>
                </a:solidFill>
              </a:rPr>
              <a:t>        sqlps.io/pester  </a:t>
            </a:r>
            <a:endParaRPr lang="en-US"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609600" y="334969"/>
            <a:ext cx="10972800" cy="817275"/>
          </a:xfrm>
          <a:prstGeom prst="rect">
            <a:avLst/>
          </a:prstGeom>
        </p:spPr>
        <p:txBody>
          <a:bodyPr vert="horz" lIns="121920" tIns="60960" rIns="121920" bIns="6096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000" dirty="0"/>
              <a:t>What is Pester?</a:t>
            </a:r>
          </a:p>
        </p:txBody>
      </p:sp>
    </p:spTree>
    <p:extLst>
      <p:ext uri="{BB962C8B-B14F-4D97-AF65-F5344CB8AC3E}">
        <p14:creationId xmlns:p14="http://schemas.microsoft.com/office/powerpoint/2010/main" val="352246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311280"/>
            <a:ext cx="10989733" cy="4868392"/>
          </a:xfrm>
        </p:spPr>
        <p:txBody>
          <a:bodyPr/>
          <a:lstStyle/>
          <a:p>
            <a:r>
              <a:rPr lang="en-US" sz="2667" dirty="0"/>
              <a:t>First Release - SQL Server 2008</a:t>
            </a:r>
          </a:p>
          <a:p>
            <a:pPr lvl="2"/>
            <a:r>
              <a:rPr lang="en-US" sz="2667" dirty="0"/>
              <a:t>5 commands + Provider</a:t>
            </a:r>
          </a:p>
          <a:p>
            <a:pPr lvl="2"/>
            <a:r>
              <a:rPr lang="en-US" sz="2667" dirty="0" err="1"/>
              <a:t>Snapin</a:t>
            </a:r>
            <a:r>
              <a:rPr lang="en-US" sz="2667" dirty="0"/>
              <a:t> and </a:t>
            </a:r>
            <a:r>
              <a:rPr lang="en-US" sz="2667" dirty="0" err="1"/>
              <a:t>Minishell</a:t>
            </a:r>
            <a:br>
              <a:rPr lang="en-US" sz="2667" dirty="0"/>
            </a:br>
            <a:endParaRPr lang="en-US" sz="2667" dirty="0"/>
          </a:p>
          <a:p>
            <a:r>
              <a:rPr lang="en-US" sz="2667" dirty="0"/>
              <a:t>SQL Server 2012</a:t>
            </a:r>
          </a:p>
          <a:p>
            <a:pPr lvl="2"/>
            <a:r>
              <a:rPr lang="en-US" sz="2667" dirty="0"/>
              <a:t>33 commands</a:t>
            </a:r>
          </a:p>
          <a:p>
            <a:pPr lvl="2"/>
            <a:r>
              <a:rPr lang="en-US" sz="2667" dirty="0"/>
              <a:t>Module</a:t>
            </a:r>
            <a:br>
              <a:rPr lang="en-US" sz="2667" dirty="0"/>
            </a:br>
            <a:endParaRPr lang="en-US" sz="2667" dirty="0"/>
          </a:p>
          <a:p>
            <a:r>
              <a:rPr lang="en-US" sz="2667" dirty="0"/>
              <a:t>SQL Server 2014</a:t>
            </a:r>
          </a:p>
          <a:p>
            <a:pPr lvl="2"/>
            <a:r>
              <a:rPr lang="en-US" sz="2667" dirty="0"/>
              <a:t>45 commands</a:t>
            </a:r>
          </a:p>
        </p:txBody>
      </p:sp>
      <p:sp>
        <p:nvSpPr>
          <p:cNvPr id="2" name="Title 1"/>
          <p:cNvSpPr>
            <a:spLocks noGrp="1"/>
          </p:cNvSpPr>
          <p:nvPr>
            <p:ph type="title"/>
          </p:nvPr>
        </p:nvSpPr>
        <p:spPr/>
        <p:txBody>
          <a:bodyPr/>
          <a:lstStyle/>
          <a:p>
            <a:r>
              <a:rPr lang="en-US" dirty="0"/>
              <a:t>Condensed SQL PowerShell history</a:t>
            </a:r>
          </a:p>
        </p:txBody>
      </p:sp>
    </p:spTree>
    <p:extLst>
      <p:ext uri="{BB962C8B-B14F-4D97-AF65-F5344CB8AC3E}">
        <p14:creationId xmlns:p14="http://schemas.microsoft.com/office/powerpoint/2010/main" val="241587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394" y="1217072"/>
            <a:ext cx="7329645" cy="5301208"/>
          </a:xfrm>
          <a:prstGeom prst="rect">
            <a:avLst/>
          </a:prstGeom>
        </p:spPr>
      </p:pic>
      <p:sp>
        <p:nvSpPr>
          <p:cNvPr id="4" name="Title 1">
            <a:extLst>
              <a:ext uri="{FF2B5EF4-FFF2-40B4-BE49-F238E27FC236}">
                <a16:creationId xmlns:a16="http://schemas.microsoft.com/office/drawing/2014/main" id="{120BD190-7C53-4AEE-9871-FC1B5914B9B9}"/>
              </a:ext>
            </a:extLst>
          </p:cNvPr>
          <p:cNvSpPr txBox="1">
            <a:spLocks/>
          </p:cNvSpPr>
          <p:nvPr/>
        </p:nvSpPr>
        <p:spPr>
          <a:xfrm>
            <a:off x="322272" y="346617"/>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7157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10" y="1338993"/>
            <a:ext cx="6065991" cy="4792132"/>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543593" y="379477"/>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Apologies. Forgive Me!</a:t>
            </a:r>
            <a:endParaRPr lang="en-GB" sz="2400" dirty="0"/>
          </a:p>
        </p:txBody>
      </p:sp>
    </p:spTree>
    <p:extLst>
      <p:ext uri="{BB962C8B-B14F-4D97-AF65-F5344CB8AC3E}">
        <p14:creationId xmlns:p14="http://schemas.microsoft.com/office/powerpoint/2010/main" val="18523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a:t>
            </a:r>
            <a:br>
              <a:rPr lang="en-GB" dirty="0"/>
            </a:br>
            <a:endParaRPr lang="en-US" dirty="0"/>
          </a:p>
        </p:txBody>
      </p:sp>
      <p:sp>
        <p:nvSpPr>
          <p:cNvPr id="3" name="Inhaltsplatzhalter 2"/>
          <p:cNvSpPr>
            <a:spLocks noGrp="1"/>
          </p:cNvSpPr>
          <p:nvPr>
            <p:ph idx="4294967295"/>
          </p:nvPr>
        </p:nvSpPr>
        <p:spPr>
          <a:xfrm>
            <a:off x="1032933" y="1168400"/>
            <a:ext cx="11159067" cy="4785784"/>
          </a:xfrm>
        </p:spPr>
        <p:txBody>
          <a:bodyPr>
            <a:noAutofit/>
          </a:bodyPr>
          <a:lstStyle/>
          <a:p>
            <a:r>
              <a:rPr lang="en-GB" sz="1867" dirty="0">
                <a:solidFill>
                  <a:srgbClr val="00B050"/>
                </a:solidFill>
              </a:rPr>
              <a:t>Be</a:t>
            </a:r>
            <a:r>
              <a:rPr lang="en-GB" sz="1867" dirty="0"/>
              <a:t>		Compares one object with another for equality. Case Insensitive</a:t>
            </a:r>
            <a:br>
              <a:rPr lang="en-GB" sz="1867" dirty="0"/>
            </a:br>
            <a:r>
              <a:rPr lang="en-GB" sz="1867" dirty="0" err="1">
                <a:solidFill>
                  <a:srgbClr val="00B050"/>
                </a:solidFill>
              </a:rPr>
              <a:t>BeExactly</a:t>
            </a:r>
            <a:r>
              <a:rPr lang="en-GB" sz="1867" dirty="0">
                <a:solidFill>
                  <a:srgbClr val="00B050"/>
                </a:solidFill>
              </a:rPr>
              <a:t>		</a:t>
            </a:r>
            <a:r>
              <a:rPr lang="en-GB" sz="1867" dirty="0"/>
              <a:t>Compares one object with another for equality. Case Sensitive</a:t>
            </a:r>
            <a:br>
              <a:rPr lang="en-GB" sz="1867" dirty="0"/>
            </a:br>
            <a:r>
              <a:rPr lang="en-GB" sz="1867" dirty="0" err="1">
                <a:solidFill>
                  <a:srgbClr val="00B050"/>
                </a:solidFill>
              </a:rPr>
              <a:t>BeGreaterThan</a:t>
            </a:r>
            <a:r>
              <a:rPr lang="en-GB" sz="1867" dirty="0">
                <a:solidFill>
                  <a:srgbClr val="00B050"/>
                </a:solidFill>
              </a:rPr>
              <a:t>	</a:t>
            </a:r>
            <a:r>
              <a:rPr lang="en-GB" sz="1867" dirty="0"/>
              <a:t>Asserts that a number is greater than an expected value.</a:t>
            </a:r>
            <a:br>
              <a:rPr lang="en-GB" sz="1867" dirty="0"/>
            </a:br>
            <a:r>
              <a:rPr lang="en-GB" sz="1867" dirty="0" err="1">
                <a:solidFill>
                  <a:srgbClr val="00B050"/>
                </a:solidFill>
              </a:rPr>
              <a:t>BeLessThan</a:t>
            </a:r>
            <a:r>
              <a:rPr lang="en-GB" sz="1867" dirty="0">
                <a:solidFill>
                  <a:srgbClr val="00B050"/>
                </a:solidFill>
              </a:rPr>
              <a:t>		</a:t>
            </a:r>
            <a:r>
              <a:rPr lang="en-GB" sz="1867" dirty="0"/>
              <a:t>Asserts that a number is less than an expected value.</a:t>
            </a:r>
            <a:br>
              <a:rPr lang="en-GB" sz="1867" dirty="0"/>
            </a:br>
            <a:r>
              <a:rPr lang="en-GB" sz="1867" dirty="0" err="1">
                <a:solidFill>
                  <a:srgbClr val="00B050"/>
                </a:solidFill>
              </a:rPr>
              <a:t>BeLike</a:t>
            </a:r>
            <a:r>
              <a:rPr lang="en-GB" sz="1867" dirty="0">
                <a:solidFill>
                  <a:srgbClr val="00B050"/>
                </a:solidFill>
              </a:rPr>
              <a:t>	</a:t>
            </a:r>
            <a:r>
              <a:rPr lang="en-GB" sz="1867" dirty="0"/>
              <a:t>  	Asserts that the actual value matches a wildcard pattern using -like operator. 		Case Insensitive</a:t>
            </a:r>
            <a:br>
              <a:rPr lang="en-GB" sz="1867" dirty="0"/>
            </a:br>
            <a:r>
              <a:rPr lang="en-GB" sz="1867" dirty="0" err="1">
                <a:solidFill>
                  <a:srgbClr val="00B050"/>
                </a:solidFill>
              </a:rPr>
              <a:t>BeLikeExactly</a:t>
            </a:r>
            <a:r>
              <a:rPr lang="en-GB" sz="1867" dirty="0">
                <a:solidFill>
                  <a:srgbClr val="00B050"/>
                </a:solidFill>
              </a:rPr>
              <a:t>  	</a:t>
            </a:r>
            <a:r>
              <a:rPr lang="en-GB" sz="1867" dirty="0"/>
              <a:t>Asserts that the actual value matches a wildcard pattern using -like operator. 		Case Sensitive</a:t>
            </a:r>
            <a:br>
              <a:rPr lang="en-GB" sz="1867" dirty="0"/>
            </a:br>
            <a:r>
              <a:rPr lang="en-GB" sz="1867" dirty="0" err="1">
                <a:solidFill>
                  <a:srgbClr val="00B050"/>
                </a:solidFill>
              </a:rPr>
              <a:t>BeOfType</a:t>
            </a:r>
            <a:r>
              <a:rPr lang="en-GB" sz="1867" dirty="0">
                <a:solidFill>
                  <a:srgbClr val="00B050"/>
                </a:solidFill>
              </a:rPr>
              <a:t>		</a:t>
            </a:r>
            <a:r>
              <a:rPr lang="en-GB" sz="1867" dirty="0"/>
              <a:t>Asserts that the actual value should be an object of a specified type</a:t>
            </a:r>
            <a:br>
              <a:rPr lang="en-GB" sz="1867" dirty="0"/>
            </a:br>
            <a:r>
              <a:rPr lang="en-GB" sz="1867" dirty="0">
                <a:solidFill>
                  <a:srgbClr val="00B050"/>
                </a:solidFill>
              </a:rPr>
              <a:t>Exist		</a:t>
            </a:r>
            <a:r>
              <a:rPr lang="en-GB" sz="1867" dirty="0"/>
              <a:t>Does not perform any comparison but checks if the object calling Exist is present 		in a PS Provider.</a:t>
            </a:r>
            <a:br>
              <a:rPr lang="en-GB" sz="1867" dirty="0"/>
            </a:br>
            <a:r>
              <a:rPr lang="en-GB" sz="1867" dirty="0">
                <a:solidFill>
                  <a:srgbClr val="00B050"/>
                </a:solidFill>
              </a:rPr>
              <a:t>Contain</a:t>
            </a:r>
            <a:r>
              <a:rPr lang="en-GB" sz="1867" dirty="0"/>
              <a:t>	   	Checks to see if a file contains the specified text. Case Insensitive</a:t>
            </a:r>
            <a:br>
              <a:rPr lang="en-GB" sz="1867" dirty="0"/>
            </a:br>
            <a:r>
              <a:rPr lang="en-GB" sz="1867" dirty="0" err="1">
                <a:solidFill>
                  <a:srgbClr val="00B050"/>
                </a:solidFill>
              </a:rPr>
              <a:t>ContainExactly</a:t>
            </a:r>
            <a:r>
              <a:rPr lang="en-GB" sz="1867" dirty="0">
                <a:solidFill>
                  <a:srgbClr val="00B050"/>
                </a:solidFill>
              </a:rPr>
              <a:t> </a:t>
            </a:r>
            <a:r>
              <a:rPr lang="en-GB" sz="1867" dirty="0"/>
              <a:t>  	Checks to see if a file contains the specified text. Case Sensitive</a:t>
            </a:r>
            <a:br>
              <a:rPr lang="en-GB" sz="1867" dirty="0"/>
            </a:br>
            <a:r>
              <a:rPr lang="en-GB" sz="1867" dirty="0">
                <a:solidFill>
                  <a:srgbClr val="00B050"/>
                </a:solidFill>
              </a:rPr>
              <a:t>Match	</a:t>
            </a:r>
            <a:r>
              <a:rPr lang="en-GB" sz="1867" dirty="0"/>
              <a:t>   	Uses a regular expression to compare two objects. Case Insensitive</a:t>
            </a:r>
            <a:br>
              <a:rPr lang="en-GB" sz="1867" dirty="0"/>
            </a:br>
            <a:r>
              <a:rPr lang="en-GB" sz="1867" dirty="0" err="1">
                <a:solidFill>
                  <a:srgbClr val="00B050"/>
                </a:solidFill>
              </a:rPr>
              <a:t>MatchExactly</a:t>
            </a:r>
            <a:r>
              <a:rPr lang="en-GB" sz="1867" dirty="0">
                <a:solidFill>
                  <a:srgbClr val="00B050"/>
                </a:solidFill>
              </a:rPr>
              <a:t>	</a:t>
            </a:r>
            <a:r>
              <a:rPr lang="en-GB" sz="1867" dirty="0"/>
              <a:t>Uses a regular expression to compare two objects. Case Sensitive</a:t>
            </a:r>
            <a:br>
              <a:rPr lang="en-GB" sz="1867" dirty="0"/>
            </a:br>
            <a:r>
              <a:rPr lang="en-GB" sz="1867" dirty="0">
                <a:solidFill>
                  <a:srgbClr val="00B050"/>
                </a:solidFill>
              </a:rPr>
              <a:t>Throw	   </a:t>
            </a:r>
            <a:r>
              <a:rPr lang="en-GB" sz="1867" dirty="0"/>
              <a:t>	Checks if an exception was thrown in the input </a:t>
            </a:r>
            <a:r>
              <a:rPr lang="en-GB" sz="1867" dirty="0" err="1"/>
              <a:t>ScriptBlock</a:t>
            </a:r>
            <a:r>
              <a:rPr lang="en-GB" sz="1867" dirty="0"/>
              <a:t>. </a:t>
            </a:r>
            <a:br>
              <a:rPr lang="en-GB" sz="1867" dirty="0"/>
            </a:br>
            <a:r>
              <a:rPr lang="en-GB" sz="1867" dirty="0" err="1">
                <a:solidFill>
                  <a:srgbClr val="00B050"/>
                </a:solidFill>
              </a:rPr>
              <a:t>BeNullOrEmpty</a:t>
            </a:r>
            <a:r>
              <a:rPr lang="en-GB" sz="1867" dirty="0"/>
              <a:t> 	Checks values for null or empty (strings).</a:t>
            </a:r>
          </a:p>
          <a:p>
            <a:endParaRPr lang="de-DE" sz="1867" dirty="0"/>
          </a:p>
        </p:txBody>
      </p:sp>
      <p:sp>
        <p:nvSpPr>
          <p:cNvPr id="6" name="TextBox 5"/>
          <p:cNvSpPr txBox="1"/>
          <p:nvPr/>
        </p:nvSpPr>
        <p:spPr>
          <a:xfrm>
            <a:off x="1" y="6317704"/>
            <a:ext cx="12191999" cy="338554"/>
          </a:xfrm>
          <a:prstGeom prst="rect">
            <a:avLst/>
          </a:prstGeom>
          <a:noFill/>
        </p:spPr>
        <p:txBody>
          <a:bodyPr wrap="square" rtlCol="0">
            <a:spAutoFit/>
          </a:bodyPr>
          <a:lstStyle/>
          <a:p>
            <a:pPr algn="ctr"/>
            <a:r>
              <a:rPr lang="en-GB" sz="16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597952" y="352085"/>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2400" dirty="0"/>
          </a:p>
        </p:txBody>
      </p:sp>
    </p:spTree>
    <p:extLst>
      <p:ext uri="{BB962C8B-B14F-4D97-AF65-F5344CB8AC3E}">
        <p14:creationId xmlns:p14="http://schemas.microsoft.com/office/powerpoint/2010/main" val="6100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903394" y="1152244"/>
            <a:ext cx="9977967" cy="4988984"/>
          </a:xfrm>
        </p:spPr>
      </p:pic>
    </p:spTree>
    <p:extLst>
      <p:ext uri="{BB962C8B-B14F-4D97-AF65-F5344CB8AC3E}">
        <p14:creationId xmlns:p14="http://schemas.microsoft.com/office/powerpoint/2010/main" val="1209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900475" y="1183307"/>
            <a:ext cx="7614076" cy="428291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Maybe not </a:t>
            </a:r>
            <a:r>
              <a:rPr lang="en-GB" sz="4800" dirty="0" err="1"/>
              <a:t>EVERYthing</a:t>
            </a:r>
            <a:r>
              <a:rPr lang="en-GB" sz="4800" dirty="0"/>
              <a:t>!</a:t>
            </a:r>
            <a:endParaRPr lang="en-GB" sz="24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786092" y="5808673"/>
            <a:ext cx="9190593" cy="461665"/>
          </a:xfrm>
          <a:prstGeom prst="rect">
            <a:avLst/>
          </a:prstGeom>
          <a:noFill/>
        </p:spPr>
        <p:txBody>
          <a:bodyPr wrap="square" rtlCol="0">
            <a:spAutoFit/>
          </a:bodyPr>
          <a:lstStyle/>
          <a:p>
            <a:r>
              <a:rPr lang="en-GB" sz="2400"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3027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640663" y="1293467"/>
            <a:ext cx="11357196" cy="4982390"/>
          </a:xfrm>
          <a:prstGeom prst="rect">
            <a:avLst/>
          </a:prstGeom>
          <a:noFill/>
        </p:spPr>
        <p:txBody>
          <a:bodyPr wrap="square" rtlCol="0">
            <a:spAutoFit/>
          </a:bodyPr>
          <a:lstStyle/>
          <a:p>
            <a:pPr algn="ctr">
              <a:lnSpc>
                <a:spcPct val="90000"/>
              </a:lnSpc>
            </a:pPr>
            <a:r>
              <a:rPr lang="en-GB" sz="3200" dirty="0">
                <a:solidFill>
                  <a:schemeClr val="tx2"/>
                </a:solidFill>
              </a:rPr>
              <a:t>Which Does </a:t>
            </a:r>
            <a:r>
              <a:rPr lang="en-GB" sz="3200" u="sng" dirty="0">
                <a:solidFill>
                  <a:schemeClr val="tx2"/>
                </a:solidFill>
              </a:rPr>
              <a:t>NOT</a:t>
            </a:r>
            <a:r>
              <a:rPr lang="en-GB" sz="3200" dirty="0">
                <a:solidFill>
                  <a:schemeClr val="tx2"/>
                </a:solidFill>
              </a:rPr>
              <a:t> include</a:t>
            </a:r>
          </a:p>
          <a:p>
            <a:endParaRPr lang="en-GB" sz="2667" dirty="0">
              <a:solidFill>
                <a:srgbClr val="333333"/>
              </a:solidFill>
              <a:latin typeface="Consolas" panose="020B0609020204030204" pitchFamily="49" charset="0"/>
            </a:endParaRPr>
          </a:p>
          <a:p>
            <a:r>
              <a:rPr lang="en-GB" sz="2667" dirty="0">
                <a:solidFill>
                  <a:srgbClr val="333333"/>
                </a:solidFill>
                <a:latin typeface="Consolas" panose="020B0609020204030204" pitchFamily="49" charset="0"/>
              </a:rPr>
              <a:t>Describe “Bag Packing” {</a:t>
            </a:r>
          </a:p>
          <a:p>
            <a:r>
              <a:rPr lang="en-GB" sz="2667" dirty="0">
                <a:solidFill>
                  <a:srgbClr val="333333"/>
                </a:solidFill>
                <a:latin typeface="Consolas" panose="020B0609020204030204" pitchFamily="49" charset="0"/>
              </a:rPr>
              <a:t>    Context “Hardware”{</a:t>
            </a:r>
          </a:p>
          <a:p>
            <a:r>
              <a:rPr lang="en-GB" sz="2667" dirty="0">
                <a:solidFill>
                  <a:srgbClr val="333333"/>
                </a:solidFill>
                <a:latin typeface="Consolas" panose="020B0609020204030204" pitchFamily="49" charset="0"/>
              </a:rPr>
              <a:t>        It “Bag Should include </a:t>
            </a:r>
            <a:r>
              <a:rPr lang="en-GB" sz="2667" dirty="0" err="1">
                <a:solidFill>
                  <a:srgbClr val="333333"/>
                </a:solidFill>
                <a:latin typeface="Consolas" panose="020B0609020204030204" pitchFamily="49" charset="0"/>
              </a:rPr>
              <a:t>BeardNUC</a:t>
            </a:r>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        </a:t>
            </a:r>
            <a:r>
              <a:rPr lang="en-GB" sz="2667" dirty="0">
                <a:solidFill>
                  <a:srgbClr val="00008B"/>
                </a:solidFill>
                <a:latin typeface="Consolas" panose="020B0609020204030204" pitchFamily="49" charset="0"/>
              </a:rPr>
              <a:t>$</a:t>
            </a:r>
            <a:r>
              <a:rPr lang="en-GB" sz="2667" dirty="0" err="1">
                <a:solidFill>
                  <a:srgbClr val="FF4500"/>
                </a:solidFill>
                <a:latin typeface="Consolas" panose="020B0609020204030204" pitchFamily="49" charset="0"/>
              </a:rPr>
              <a:t>bag</a:t>
            </a:r>
            <a:r>
              <a:rPr lang="en-GB" sz="2667" dirty="0" err="1">
                <a:solidFill>
                  <a:srgbClr val="0000FF"/>
                </a:solidFill>
                <a:latin typeface="Consolas" panose="020B0609020204030204" pitchFamily="49" charset="0"/>
              </a:rPr>
              <a:t>.Contents</a:t>
            </a:r>
            <a:r>
              <a:rPr lang="en-GB" sz="2667" dirty="0">
                <a:solidFill>
                  <a:srgbClr val="333333"/>
                </a:solidFill>
                <a:latin typeface="Consolas" panose="020B0609020204030204" pitchFamily="49" charset="0"/>
              </a:rPr>
              <a:t> –contains ‘</a:t>
            </a:r>
            <a:r>
              <a:rPr lang="en-GB" sz="2667" dirty="0" err="1">
                <a:solidFill>
                  <a:srgbClr val="333333"/>
                </a:solidFill>
                <a:latin typeface="Consolas" panose="020B0609020204030204" pitchFamily="49" charset="0"/>
              </a:rPr>
              <a:t>beardnuc</a:t>
            </a:r>
            <a:r>
              <a:rPr lang="en-GB" sz="2667" dirty="0">
                <a:solidFill>
                  <a:srgbClr val="333333"/>
                </a:solidFill>
                <a:latin typeface="Consolas" panose="020B0609020204030204" pitchFamily="49" charset="0"/>
              </a:rPr>
              <a:t>’</a:t>
            </a:r>
            <a:r>
              <a:rPr lang="en-GB" sz="2667" dirty="0">
                <a:solidFill>
                  <a:srgbClr val="A9A9A9"/>
                </a:solidFill>
                <a:latin typeface="Consolas" panose="020B0609020204030204" pitchFamily="49" charset="0"/>
              </a:rPr>
              <a:t>|</a:t>
            </a:r>
            <a:r>
              <a:rPr lang="en-GB" sz="2667" dirty="0">
                <a:solidFill>
                  <a:srgbClr val="333333"/>
                </a:solidFill>
                <a:latin typeface="Consolas" panose="020B0609020204030204" pitchFamily="49" charset="0"/>
              </a:rPr>
              <a:t> Should Be </a:t>
            </a:r>
            <a:r>
              <a:rPr lang="en-GB" sz="2667" dirty="0">
                <a:solidFill>
                  <a:srgbClr val="00008B"/>
                </a:solidFill>
                <a:latin typeface="Consolas" panose="020B0609020204030204" pitchFamily="49" charset="0"/>
              </a:rPr>
              <a:t>$</a:t>
            </a:r>
            <a:r>
              <a:rPr lang="en-GB" sz="2667" dirty="0">
                <a:solidFill>
                  <a:srgbClr val="008080"/>
                </a:solidFill>
                <a:latin typeface="Consolas" panose="020B0609020204030204" pitchFamily="49" charset="0"/>
              </a:rPr>
              <a:t>True</a:t>
            </a:r>
            <a:endParaRPr lang="en-GB" sz="2667" dirty="0">
              <a:solidFill>
                <a:srgbClr val="333333"/>
              </a:solidFill>
              <a:latin typeface="Consolas" panose="020B0609020204030204" pitchFamily="49" charset="0"/>
            </a:endParaRPr>
          </a:p>
          <a:p>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    }</a:t>
            </a:r>
          </a:p>
          <a:p>
            <a:r>
              <a:rPr lang="en-GB" sz="2667" dirty="0">
                <a:solidFill>
                  <a:srgbClr val="333333"/>
                </a:solidFill>
                <a:latin typeface="Consolas" panose="020B0609020204030204" pitchFamily="49" charset="0"/>
              </a:rPr>
              <a:t>}</a:t>
            </a:r>
          </a:p>
          <a:p>
            <a:pPr>
              <a:lnSpc>
                <a:spcPct val="90000"/>
              </a:lnSpc>
            </a:pPr>
            <a:endParaRPr lang="en-GB" sz="2800" dirty="0">
              <a:solidFill>
                <a:schemeClr val="tx2"/>
              </a:solidFill>
            </a:endParaRPr>
          </a:p>
          <a:p>
            <a:pPr algn="ctr">
              <a:lnSpc>
                <a:spcPct val="90000"/>
              </a:lnSpc>
            </a:pPr>
            <a:r>
              <a:rPr lang="en-GB" sz="2800" dirty="0">
                <a:solidFill>
                  <a:schemeClr val="tx2"/>
                </a:solidFill>
              </a:rPr>
              <a:t>I had no virtual machines with me</a:t>
            </a:r>
            <a:br>
              <a:rPr lang="en-GB" sz="2800" dirty="0">
                <a:solidFill>
                  <a:schemeClr val="tx2"/>
                </a:solidFill>
              </a:rPr>
            </a:br>
            <a:r>
              <a:rPr lang="en-GB" sz="28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7862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mn-lt"/>
              </a:rPr>
              <a:t>Hey Beardy!</a:t>
            </a:r>
          </a:p>
        </p:txBody>
      </p:sp>
      <p:sp>
        <p:nvSpPr>
          <p:cNvPr id="7" name="TextBox 6"/>
          <p:cNvSpPr txBox="1"/>
          <p:nvPr/>
        </p:nvSpPr>
        <p:spPr>
          <a:xfrm>
            <a:off x="1304301" y="2010209"/>
            <a:ext cx="6558375" cy="1717521"/>
          </a:xfrm>
          <a:prstGeom prst="rect">
            <a:avLst/>
          </a:prstGeom>
          <a:noFill/>
        </p:spPr>
        <p:txBody>
          <a:bodyPr wrap="square" rtlCol="0">
            <a:spAutoFit/>
          </a:bodyPr>
          <a:lstStyle/>
          <a:p>
            <a:pPr algn="ctr">
              <a:lnSpc>
                <a:spcPct val="90000"/>
              </a:lnSpc>
            </a:pPr>
            <a:r>
              <a:rPr lang="en-GB" sz="5867" dirty="0">
                <a:solidFill>
                  <a:schemeClr val="tx2"/>
                </a:solidFill>
              </a:rPr>
              <a:t>DEMO </a:t>
            </a:r>
          </a:p>
          <a:p>
            <a:pPr algn="ctr">
              <a:lnSpc>
                <a:spcPct val="90000"/>
              </a:lnSpc>
            </a:pPr>
            <a:r>
              <a:rPr lang="en-GB" sz="5867"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2" y="1916832"/>
            <a:ext cx="2314407" cy="4104456"/>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84327" y="1408750"/>
            <a:ext cx="10763775" cy="4031873"/>
          </a:xfrm>
          <a:prstGeom prst="rect">
            <a:avLst/>
          </a:prstGeom>
          <a:noFill/>
          <a:ln>
            <a:noFill/>
          </a:ln>
        </p:spPr>
        <p:txBody>
          <a:bodyPr wrap="square" rtlCol="0">
            <a:spAutoFit/>
          </a:bodyPr>
          <a:lstStyle/>
          <a:p>
            <a:pPr marL="457189" indent="-457189">
              <a:buFont typeface="Arial" panose="020B0604020202020204" pitchFamily="34" charset="0"/>
              <a:buChar char="•"/>
            </a:pPr>
            <a:r>
              <a:rPr lang="en-GB" sz="3200" dirty="0">
                <a:solidFill>
                  <a:schemeClr val="tx2"/>
                </a:solidFill>
              </a:rPr>
              <a:t>We all have checklists – manual testing is error-prone</a:t>
            </a:r>
          </a:p>
          <a:p>
            <a:pPr marL="457189" indent="-457189">
              <a:buFont typeface="Arial" panose="020B0604020202020204" pitchFamily="34" charset="0"/>
              <a:buChar char="•"/>
            </a:pPr>
            <a:r>
              <a:rPr lang="en-GB" sz="3200" dirty="0">
                <a:solidFill>
                  <a:schemeClr val="tx2"/>
                </a:solidFill>
              </a:rPr>
              <a:t>Pester is a Unit Testing Framework for PowerShell</a:t>
            </a:r>
          </a:p>
          <a:p>
            <a:pPr marL="457189" indent="-457189">
              <a:buFont typeface="Arial" panose="020B0604020202020204" pitchFamily="34" charset="0"/>
              <a:buChar char="•"/>
            </a:pPr>
            <a:r>
              <a:rPr lang="en-GB" sz="3200" dirty="0">
                <a:solidFill>
                  <a:schemeClr val="tx2"/>
                </a:solidFill>
              </a:rPr>
              <a:t>You can use it to validate your infrastructure</a:t>
            </a:r>
          </a:p>
          <a:p>
            <a:pPr marL="457189" indent="-457189">
              <a:buFont typeface="Arial" panose="020B0604020202020204" pitchFamily="34" charset="0"/>
              <a:buChar char="•"/>
            </a:pPr>
            <a:r>
              <a:rPr lang="en-GB" sz="3200" dirty="0">
                <a:solidFill>
                  <a:schemeClr val="tx2"/>
                </a:solidFill>
              </a:rPr>
              <a:t>The basic syntax - Describe, Context and It code blocks</a:t>
            </a:r>
          </a:p>
          <a:p>
            <a:pPr marL="457189" indent="-457189">
              <a:buFont typeface="Arial" panose="020B0604020202020204" pitchFamily="34" charset="0"/>
              <a:buChar char="•"/>
            </a:pPr>
            <a:r>
              <a:rPr lang="en-GB" sz="3200" dirty="0">
                <a:solidFill>
                  <a:schemeClr val="tx2"/>
                </a:solidFill>
              </a:rPr>
              <a:t>The Should command is used for testing assertions</a:t>
            </a:r>
          </a:p>
          <a:p>
            <a:pPr marL="457189" indent="-457189">
              <a:buFont typeface="Arial" panose="020B0604020202020204" pitchFamily="34" charset="0"/>
              <a:buChar char="•"/>
            </a:pPr>
            <a:r>
              <a:rPr lang="en-GB" sz="3200" dirty="0">
                <a:solidFill>
                  <a:schemeClr val="tx2"/>
                </a:solidFill>
              </a:rPr>
              <a:t>Use the </a:t>
            </a:r>
            <a:r>
              <a:rPr lang="en-GB" sz="3200" dirty="0" err="1">
                <a:solidFill>
                  <a:schemeClr val="tx2"/>
                </a:solidFill>
              </a:rPr>
              <a:t>NunitXML</a:t>
            </a:r>
            <a:r>
              <a:rPr lang="en-GB" sz="3200" dirty="0">
                <a:solidFill>
                  <a:schemeClr val="tx2"/>
                </a:solidFill>
              </a:rPr>
              <a:t> output, export to JSON and use </a:t>
            </a:r>
            <a:r>
              <a:rPr lang="en-GB" sz="3200" dirty="0" err="1">
                <a:solidFill>
                  <a:schemeClr val="tx2"/>
                </a:solidFill>
              </a:rPr>
              <a:t>PowerBi</a:t>
            </a:r>
            <a:r>
              <a:rPr lang="en-GB" sz="32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3116" y="359851"/>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Summary</a:t>
            </a:r>
            <a:endParaRPr lang="en-GB" sz="2400" dirty="0"/>
          </a:p>
        </p:txBody>
      </p:sp>
    </p:spTree>
    <p:extLst>
      <p:ext uri="{BB962C8B-B14F-4D97-AF65-F5344CB8AC3E}">
        <p14:creationId xmlns:p14="http://schemas.microsoft.com/office/powerpoint/2010/main" val="26461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84327" y="1408749"/>
            <a:ext cx="10763775" cy="2062103"/>
          </a:xfrm>
          <a:prstGeom prst="rect">
            <a:avLst/>
          </a:prstGeom>
          <a:noFill/>
          <a:ln>
            <a:noFill/>
          </a:ln>
        </p:spPr>
        <p:txBody>
          <a:bodyPr wrap="square" rtlCol="0">
            <a:spAutoFit/>
          </a:bodyPr>
          <a:lstStyle/>
          <a:p>
            <a:pPr marL="457189" indent="-457189">
              <a:buFont typeface="Arial" panose="020B0604020202020204" pitchFamily="34" charset="0"/>
              <a:buChar char="•"/>
            </a:pPr>
            <a:r>
              <a:rPr lang="en-GB" sz="3200" dirty="0">
                <a:solidFill>
                  <a:schemeClr val="tx2"/>
                </a:solidFill>
              </a:rPr>
              <a:t>If you didn’t meet the pre-</a:t>
            </a:r>
            <a:r>
              <a:rPr lang="en-GB" sz="3200" dirty="0" err="1">
                <a:solidFill>
                  <a:schemeClr val="tx2"/>
                </a:solidFill>
              </a:rPr>
              <a:t>reqs</a:t>
            </a:r>
            <a:r>
              <a:rPr lang="en-GB" sz="3200" dirty="0">
                <a:solidFill>
                  <a:schemeClr val="tx2"/>
                </a:solidFill>
              </a:rPr>
              <a:t>, please enter your email at sqlps.io/signup for Azure access to a lab</a:t>
            </a:r>
            <a:br>
              <a:rPr lang="en-GB" sz="3200" dirty="0">
                <a:solidFill>
                  <a:schemeClr val="tx2"/>
                </a:solidFill>
              </a:rPr>
            </a:br>
            <a:endParaRPr lang="en-GB" sz="3200" dirty="0">
              <a:solidFill>
                <a:schemeClr val="tx2"/>
              </a:solidFill>
            </a:endParaRPr>
          </a:p>
          <a:p>
            <a:pPr marL="457189" indent="-457189">
              <a:buFont typeface="Arial" panose="020B0604020202020204" pitchFamily="34" charset="0"/>
              <a:buChar char="•"/>
            </a:pPr>
            <a:r>
              <a:rPr lang="en-GB" sz="3200" dirty="0">
                <a:solidFill>
                  <a:schemeClr val="tx2"/>
                </a:solidFill>
              </a:rPr>
              <a:t>Somewhat limited number. First </a:t>
            </a:r>
            <a:r>
              <a:rPr lang="en-GB" sz="3200" dirty="0" err="1">
                <a:solidFill>
                  <a:schemeClr val="tx2"/>
                </a:solidFill>
              </a:rPr>
              <a:t>msg’d</a:t>
            </a:r>
            <a:r>
              <a:rPr lang="en-GB" sz="3200" dirty="0">
                <a:solidFill>
                  <a:schemeClr val="tx2"/>
                </a:solidFill>
              </a:rPr>
              <a:t>, first served</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493116" y="359851"/>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sz="4800" dirty="0"/>
              <a:t>Before Lunch</a:t>
            </a:r>
            <a:endParaRPr lang="en-GB" sz="2400" dirty="0"/>
          </a:p>
        </p:txBody>
      </p:sp>
      <p:pic>
        <p:nvPicPr>
          <p:cNvPr id="4" name="Picture 2" descr="Image result for hamburger emoji">
            <a:extLst>
              <a:ext uri="{FF2B5EF4-FFF2-40B4-BE49-F238E27FC236}">
                <a16:creationId xmlns:a16="http://schemas.microsoft.com/office/drawing/2014/main" id="{21DC2645-9124-4CBD-916D-C09F610807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6669" y="3779520"/>
            <a:ext cx="2490303" cy="215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89" y="1746848"/>
            <a:ext cx="4710023" cy="407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Condensed SQL PowerShell History</a:t>
            </a:r>
          </a:p>
        </p:txBody>
      </p:sp>
      <p:pic>
        <p:nvPicPr>
          <p:cNvPr id="6" name="Picture 5">
            <a:extLst>
              <a:ext uri="{FF2B5EF4-FFF2-40B4-BE49-F238E27FC236}">
                <a16:creationId xmlns:a16="http://schemas.microsoft.com/office/drawing/2014/main" id="{886F71F6-0487-47D9-8F9B-A525367D27AB}"/>
              </a:ext>
            </a:extLst>
          </p:cNvPr>
          <p:cNvPicPr>
            <a:picLocks noChangeAspect="1"/>
          </p:cNvPicPr>
          <p:nvPr/>
        </p:nvPicPr>
        <p:blipFill>
          <a:blip r:embed="rId3"/>
          <a:stretch>
            <a:fillRect/>
          </a:stretch>
        </p:blipFill>
        <p:spPr>
          <a:xfrm>
            <a:off x="609600" y="1625599"/>
            <a:ext cx="10180387" cy="4120909"/>
          </a:xfrm>
          <a:prstGeom prst="rect">
            <a:avLst/>
          </a:prstGeom>
        </p:spPr>
      </p:pic>
    </p:spTree>
    <p:extLst>
      <p:ext uri="{BB962C8B-B14F-4D97-AF65-F5344CB8AC3E}">
        <p14:creationId xmlns:p14="http://schemas.microsoft.com/office/powerpoint/2010/main" val="34164025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lvl="2">
              <a:lnSpc>
                <a:spcPct val="150000"/>
              </a:lnSpc>
            </a:pPr>
            <a:r>
              <a:rPr lang="en-US" dirty="0"/>
              <a:t>If you need help with any setup ask a proctor or in the dedicated Slack channel</a:t>
            </a:r>
          </a:p>
          <a:p>
            <a:pPr lvl="2">
              <a:lnSpc>
                <a:spcPct val="150000"/>
              </a:lnSpc>
            </a:pPr>
            <a:r>
              <a:rPr lang="en-US" dirty="0"/>
              <a:t>sqlps.io/</a:t>
            </a:r>
            <a:r>
              <a:rPr lang="en-US" dirty="0" err="1"/>
              <a:t>azurelab</a:t>
            </a:r>
            <a:endParaRPr lang="en-US" dirty="0"/>
          </a:p>
        </p:txBody>
      </p:sp>
      <p:sp>
        <p:nvSpPr>
          <p:cNvPr id="2" name="Title 1"/>
          <p:cNvSpPr>
            <a:spLocks noGrp="1"/>
          </p:cNvSpPr>
          <p:nvPr>
            <p:ph type="title"/>
          </p:nvPr>
        </p:nvSpPr>
        <p:spPr/>
        <p:txBody>
          <a:bodyPr/>
          <a:lstStyle/>
          <a:p>
            <a:r>
              <a:rPr lang="en-US" dirty="0"/>
              <a:t>Enjoyed Lunch?</a:t>
            </a:r>
          </a:p>
        </p:txBody>
      </p:sp>
    </p:spTree>
    <p:extLst>
      <p:ext uri="{BB962C8B-B14F-4D97-AF65-F5344CB8AC3E}">
        <p14:creationId xmlns:p14="http://schemas.microsoft.com/office/powerpoint/2010/main" val="4137177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12500" y="1778001"/>
            <a:ext cx="5927545" cy="2401121"/>
          </a:xfrm>
        </p:spPr>
        <p:txBody>
          <a:bodyPr/>
          <a:lstStyle/>
          <a:p>
            <a:pPr>
              <a:lnSpc>
                <a:spcPct val="100000"/>
              </a:lnSpc>
            </a:pPr>
            <a:r>
              <a:rPr lang="en-US" dirty="0"/>
              <a:t>dbatools</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956235" y="4125945"/>
            <a:ext cx="6483811" cy="604977"/>
          </a:xfrm>
        </p:spPr>
        <p:txBody>
          <a:bodyPr/>
          <a:lstStyle/>
          <a:p>
            <a:r>
              <a:rPr lang="en-US" dirty="0">
                <a:solidFill>
                  <a:schemeClr val="tx1">
                    <a:lumMod val="50000"/>
                    <a:lumOff val="50000"/>
                  </a:schemeClr>
                </a:solidFill>
              </a:rPr>
              <a:t>the community module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0514" y="2455573"/>
            <a:ext cx="1999449" cy="1999449"/>
          </a:xfrm>
          <a:prstGeom prst="rect">
            <a:avLst/>
          </a:prstGeom>
        </p:spPr>
      </p:pic>
    </p:spTree>
    <p:extLst>
      <p:ext uri="{BB962C8B-B14F-4D97-AF65-F5344CB8AC3E}">
        <p14:creationId xmlns:p14="http://schemas.microsoft.com/office/powerpoint/2010/main" val="2198933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stretch>
            <a:fillRect/>
          </a:stretch>
        </p:blipFill>
        <p:spPr>
          <a:xfrm>
            <a:off x="777026" y="1272448"/>
            <a:ext cx="10637949" cy="4714216"/>
          </a:xfrm>
          <a:prstGeom prst="rect">
            <a:avLst/>
          </a:prstGeom>
          <a:ln w="12700">
            <a:miter lim="400000"/>
          </a:ln>
        </p:spPr>
      </p:pic>
    </p:spTree>
    <p:extLst>
      <p:ext uri="{BB962C8B-B14F-4D97-AF65-F5344CB8AC3E}">
        <p14:creationId xmlns:p14="http://schemas.microsoft.com/office/powerpoint/2010/main" val="16252730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1091502" y="2431911"/>
            <a:ext cx="10008997" cy="1994179"/>
          </a:xfrm>
          <a:prstGeom prst="rect">
            <a:avLst/>
          </a:prstGeom>
        </p:spPr>
      </p:pic>
      <p:pic>
        <p:nvPicPr>
          <p:cNvPr id="7" name="Picture 6">
            <a:extLst>
              <a:ext uri="{FF2B5EF4-FFF2-40B4-BE49-F238E27FC236}">
                <a16:creationId xmlns:a16="http://schemas.microsoft.com/office/drawing/2014/main" id="{7DC037D8-B0DE-4D83-B46A-63F1B8E776D1}"/>
              </a:ext>
            </a:extLst>
          </p:cNvPr>
          <p:cNvPicPr>
            <a:picLocks noChangeAspect="1"/>
          </p:cNvPicPr>
          <p:nvPr/>
        </p:nvPicPr>
        <p:blipFill>
          <a:blip r:embed="rId4"/>
          <a:stretch>
            <a:fillRect/>
          </a:stretch>
        </p:blipFill>
        <p:spPr>
          <a:xfrm>
            <a:off x="1091502" y="4440512"/>
            <a:ext cx="10008997" cy="381053"/>
          </a:xfrm>
          <a:prstGeom prst="rect">
            <a:avLst/>
          </a:prstGeom>
        </p:spPr>
      </p:pic>
    </p:spTree>
    <p:extLst>
      <p:ext uri="{BB962C8B-B14F-4D97-AF65-F5344CB8AC3E}">
        <p14:creationId xmlns:p14="http://schemas.microsoft.com/office/powerpoint/2010/main" val="19869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SQL Server 2000 – </a:t>
            </a:r>
            <a:r>
              <a:rPr lang="en-US" dirty="0" err="1"/>
              <a:t>vNext</a:t>
            </a:r>
            <a:endParaRPr lang="en-US" dirty="0"/>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492941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MINIMUM</a:t>
            </a:r>
          </a:p>
        </p:txBody>
      </p:sp>
      <p:sp>
        <p:nvSpPr>
          <p:cNvPr id="8" name="Text Placeholder 7"/>
          <p:cNvSpPr>
            <a:spLocks noGrp="1"/>
          </p:cNvSpPr>
          <p:nvPr>
            <p:ph type="body" sz="quarter" idx="14"/>
          </p:nvPr>
        </p:nvSpPr>
        <p:spPr>
          <a:xfrm>
            <a:off x="6675024" y="1733399"/>
            <a:ext cx="4907376" cy="520700"/>
          </a:xfrm>
        </p:spPr>
        <p:txBody>
          <a:bodyPr>
            <a:noAutofit/>
          </a:bodyPr>
          <a:lstStyle/>
          <a:p>
            <a:r>
              <a:rPr lang="en-US" sz="2667" dirty="0"/>
              <a:t>RECOMMENDED</a:t>
            </a:r>
          </a:p>
        </p:txBody>
      </p:sp>
      <p:sp>
        <p:nvSpPr>
          <p:cNvPr id="7" name="Text Placeholder 6"/>
          <p:cNvSpPr>
            <a:spLocks noGrp="1"/>
          </p:cNvSpPr>
          <p:nvPr>
            <p:ph type="body" sz="quarter" idx="13"/>
          </p:nvPr>
        </p:nvSpPr>
        <p:spPr>
          <a:xfrm>
            <a:off x="601942" y="2293239"/>
            <a:ext cx="5854665" cy="3268208"/>
          </a:xfrm>
        </p:spPr>
        <p:txBody>
          <a:bodyPr>
            <a:normAutofit lnSpcReduction="10000"/>
          </a:bodyPr>
          <a:lstStyle/>
          <a:p>
            <a:pPr defTabSz="1146019">
              <a:spcBef>
                <a:spcPts val="12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1146019">
              <a:spcBef>
                <a:spcPts val="12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v2 for Windows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29756" indent="-429756" defTabSz="1146019">
              <a:spcBef>
                <a:spcPts val="12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Remote PowerShell enabled for Windows commands</a:t>
            </a:r>
          </a:p>
        </p:txBody>
      </p:sp>
      <p:sp>
        <p:nvSpPr>
          <p:cNvPr id="9" name="Text Placeholder 8"/>
          <p:cNvSpPr>
            <a:spLocks noGrp="1"/>
          </p:cNvSpPr>
          <p:nvPr>
            <p:ph type="body" sz="quarter" idx="15"/>
          </p:nvPr>
        </p:nvSpPr>
        <p:spPr>
          <a:xfrm>
            <a:off x="6675023" y="2293239"/>
            <a:ext cx="4907376" cy="3268208"/>
          </a:xfrm>
        </p:spPr>
        <p:txBody>
          <a:bodyPr>
            <a:normAutofit/>
          </a:bodyPr>
          <a:lstStyle/>
          <a:p>
            <a:pPr>
              <a:defRPr sz="2000" b="1">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Client</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57189" indent="-457189">
              <a:defRPr sz="2000">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PowerShell v5.1</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2000" dirty="0">
                <a:solidFill>
                  <a:srgbClr val="58585A"/>
                </a:solidFill>
                <a:latin typeface="Segoe UI" panose="020B0502040204020203" pitchFamily="34" charset="0"/>
                <a:cs typeface="Segoe UI" panose="020B0502040204020203" pitchFamily="34" charset="0"/>
                <a:sym typeface="Segoe UI Semilight"/>
              </a:rPr>
            </a:br>
            <a:r>
              <a:rPr lang="en-US" sz="2000" dirty="0">
                <a:solidFill>
                  <a:srgbClr val="58585A"/>
                </a:solidFill>
                <a:latin typeface="Segoe UI" panose="020B0502040204020203" pitchFamily="34" charset="0"/>
                <a:cs typeface="Segoe UI" panose="020B0502040204020203" pitchFamily="34" charset="0"/>
              </a:rPr>
              <a:t>Server</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457189" indent="-457189">
              <a:defRPr sz="2000">
                <a:solidFill>
                  <a:srgbClr val="808080"/>
                </a:solidFill>
                <a:latin typeface="Gotham Medium"/>
                <a:ea typeface="Gotham Medium"/>
                <a:cs typeface="Gotham Medium"/>
                <a:sym typeface="Gotham Medium"/>
              </a:defRPr>
            </a:pPr>
            <a:r>
              <a:rPr lang="en-US" sz="2000" dirty="0">
                <a:solidFill>
                  <a:srgbClr val="58585A"/>
                </a:solidFill>
                <a:latin typeface="Segoe UI" panose="020B0502040204020203" pitchFamily="34" charset="0"/>
                <a:cs typeface="Segoe UI" panose="020B0502040204020203" pitchFamily="34" charset="0"/>
              </a:rPr>
              <a:t>SQL Server 2008 R2+</a:t>
            </a:r>
            <a:endParaRPr lang="en-US" sz="20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2634968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601943" y="2254099"/>
            <a:ext cx="8378925" cy="1143070"/>
          </a:xfrm>
          <a:prstGeom prst="rect">
            <a:avLst/>
          </a:prstGeom>
        </p:spPr>
        <p:txBody>
          <a:bodyPr wrap="square">
            <a:spAutoFit/>
          </a:bodyPr>
          <a:lstStyle/>
          <a:p>
            <a:pPr>
              <a:lnSpc>
                <a:spcPct val="150000"/>
              </a:lnSpc>
            </a:pPr>
            <a:r>
              <a:rPr lang="en-US" sz="2400" dirty="0">
                <a:solidFill>
                  <a:schemeClr val="tx2"/>
                </a:solidFill>
              </a:rPr>
              <a:t>Install-Module dbatools</a:t>
            </a:r>
          </a:p>
          <a:p>
            <a:pPr>
              <a:lnSpc>
                <a:spcPct val="150000"/>
              </a:lnSpc>
            </a:pPr>
            <a:r>
              <a:rPr lang="en-US" sz="2400" dirty="0">
                <a:solidFill>
                  <a:schemeClr val="tx2"/>
                </a:solidFill>
              </a:rPr>
              <a:t>Install-Module dbatools –Scope </a:t>
            </a:r>
            <a:r>
              <a:rPr lang="en-US" sz="2400" dirty="0" err="1">
                <a:solidFill>
                  <a:schemeClr val="tx2"/>
                </a:solidFill>
              </a:rPr>
              <a:t>CurrentUser</a:t>
            </a:r>
            <a:endParaRPr lang="en-US" sz="2400"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616252" y="4700449"/>
            <a:ext cx="4907376"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616251" y="5221149"/>
            <a:ext cx="8378925" cy="461665"/>
          </a:xfrm>
          <a:prstGeom prst="rect">
            <a:avLst/>
          </a:prstGeom>
        </p:spPr>
        <p:txBody>
          <a:bodyPr wrap="square">
            <a:spAutoFit/>
          </a:bodyPr>
          <a:lstStyle/>
          <a:p>
            <a:r>
              <a:rPr lang="en-US" sz="2400"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616252" y="3469754"/>
            <a:ext cx="4907376"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616251" y="3990454"/>
            <a:ext cx="8378925" cy="461665"/>
          </a:xfrm>
          <a:prstGeom prst="rect">
            <a:avLst/>
          </a:prstGeom>
        </p:spPr>
        <p:txBody>
          <a:bodyPr wrap="square">
            <a:spAutoFit/>
          </a:bodyPr>
          <a:lstStyle/>
          <a:p>
            <a:r>
              <a:rPr lang="en-US" sz="2400" dirty="0">
                <a:solidFill>
                  <a:schemeClr val="tx2"/>
                </a:solidFill>
              </a:rPr>
              <a:t>Invoke-Expression (Invoke-</a:t>
            </a:r>
            <a:r>
              <a:rPr lang="en-US" sz="2400" dirty="0" err="1">
                <a:solidFill>
                  <a:schemeClr val="tx2"/>
                </a:solidFill>
              </a:rPr>
              <a:t>WebRequest</a:t>
            </a:r>
            <a:r>
              <a:rPr lang="en-US" sz="2400" dirty="0">
                <a:solidFill>
                  <a:schemeClr val="tx2"/>
                </a:solidFill>
              </a:rPr>
              <a:t> dbatools.io/in)</a:t>
            </a:r>
          </a:p>
        </p:txBody>
      </p:sp>
    </p:spTree>
    <p:extLst>
      <p:ext uri="{BB962C8B-B14F-4D97-AF65-F5344CB8AC3E}">
        <p14:creationId xmlns:p14="http://schemas.microsoft.com/office/powerpoint/2010/main" val="3815492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Need an offline install?</a:t>
            </a:r>
          </a:p>
        </p:txBody>
      </p:sp>
      <p:sp>
        <p:nvSpPr>
          <p:cNvPr id="6" name="Text Placeholder 5"/>
          <p:cNvSpPr>
            <a:spLocks noGrp="1"/>
          </p:cNvSpPr>
          <p:nvPr>
            <p:ph type="body" sz="quarter" idx="10"/>
          </p:nvPr>
        </p:nvSpPr>
        <p:spPr>
          <a:xfrm>
            <a:off x="601944" y="1733399"/>
            <a:ext cx="4907376" cy="520700"/>
          </a:xfrm>
        </p:spPr>
        <p:txBody>
          <a:bodyPr>
            <a:noAutofit/>
          </a:bodyPr>
          <a:lstStyle/>
          <a:p>
            <a:r>
              <a:rPr lang="en-US" sz="2667" dirty="0"/>
              <a:t>GET THE ZIP</a:t>
            </a:r>
          </a:p>
        </p:txBody>
      </p:sp>
      <p:sp>
        <p:nvSpPr>
          <p:cNvPr id="4" name="Rectangle 3">
            <a:extLst>
              <a:ext uri="{FF2B5EF4-FFF2-40B4-BE49-F238E27FC236}">
                <a16:creationId xmlns:a16="http://schemas.microsoft.com/office/drawing/2014/main" id="{A9282879-3171-40C0-8D9C-F7DA49AE9494}"/>
              </a:ext>
            </a:extLst>
          </p:cNvPr>
          <p:cNvSpPr/>
          <p:nvPr/>
        </p:nvSpPr>
        <p:spPr>
          <a:xfrm>
            <a:off x="601943" y="2254100"/>
            <a:ext cx="8378925" cy="461665"/>
          </a:xfrm>
          <a:prstGeom prst="rect">
            <a:avLst/>
          </a:prstGeom>
        </p:spPr>
        <p:txBody>
          <a:bodyPr wrap="square">
            <a:spAutoFit/>
          </a:bodyPr>
          <a:lstStyle/>
          <a:p>
            <a:r>
              <a:rPr lang="en-US" sz="2400" dirty="0">
                <a:solidFill>
                  <a:schemeClr val="tx2"/>
                </a:solidFill>
              </a:rPr>
              <a:t>dbatools.io/zip</a:t>
            </a: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616252" y="3533578"/>
            <a:ext cx="6595917" cy="520700"/>
          </a:xfrm>
          <a:prstGeom prst="rect">
            <a:avLst/>
          </a:prstGeom>
        </p:spPr>
        <p:txBody>
          <a:bodyPr vert="horz" lIns="121920" tIns="60960" rIns="121920" bIns="6096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INSTALL TO YOUR $</a:t>
            </a:r>
            <a:r>
              <a:rPr lang="en-US" sz="2667" dirty="0" err="1"/>
              <a:t>env:PSMODULEPATH</a:t>
            </a:r>
            <a:endParaRPr lang="en-US" sz="2667" dirty="0"/>
          </a:p>
        </p:txBody>
      </p:sp>
      <p:sp>
        <p:nvSpPr>
          <p:cNvPr id="19" name="Rectangle 18">
            <a:extLst>
              <a:ext uri="{FF2B5EF4-FFF2-40B4-BE49-F238E27FC236}">
                <a16:creationId xmlns:a16="http://schemas.microsoft.com/office/drawing/2014/main" id="{FA13C2DD-5D53-47B1-AB77-2491F0C300F1}"/>
              </a:ext>
            </a:extLst>
          </p:cNvPr>
          <p:cNvSpPr/>
          <p:nvPr/>
        </p:nvSpPr>
        <p:spPr>
          <a:xfrm>
            <a:off x="616250" y="4054278"/>
            <a:ext cx="10219175" cy="1697068"/>
          </a:xfrm>
          <a:prstGeom prst="rect">
            <a:avLst/>
          </a:prstGeom>
        </p:spPr>
        <p:txBody>
          <a:bodyPr wrap="square">
            <a:spAutoFit/>
          </a:bodyPr>
          <a:lstStyle/>
          <a:p>
            <a:pPr>
              <a:lnSpc>
                <a:spcPct val="150000"/>
              </a:lnSpc>
            </a:pPr>
            <a:r>
              <a:rPr lang="en-US" sz="2400" dirty="0">
                <a:solidFill>
                  <a:schemeClr val="tx2"/>
                </a:solidFill>
              </a:rPr>
              <a:t>By default at</a:t>
            </a:r>
          </a:p>
          <a:p>
            <a:pPr marL="990575" lvl="1" indent="-380990">
              <a:lnSpc>
                <a:spcPct val="150000"/>
              </a:lnSpc>
              <a:buFont typeface="Arial" panose="020B0604020202020204" pitchFamily="34" charset="0"/>
              <a:buChar char="•"/>
            </a:pPr>
            <a:r>
              <a:rPr lang="en-US" sz="2400" dirty="0">
                <a:solidFill>
                  <a:schemeClr val="tx2"/>
                </a:solidFill>
              </a:rPr>
              <a:t>$home\Documents\</a:t>
            </a:r>
            <a:r>
              <a:rPr lang="en-US" sz="2400" dirty="0" err="1">
                <a:solidFill>
                  <a:schemeClr val="tx2"/>
                </a:solidFill>
              </a:rPr>
              <a:t>WindowsPowerShell</a:t>
            </a:r>
            <a:r>
              <a:rPr lang="en-US" sz="2400" dirty="0">
                <a:solidFill>
                  <a:schemeClr val="tx2"/>
                </a:solidFill>
              </a:rPr>
              <a:t>\Modules</a:t>
            </a:r>
          </a:p>
          <a:p>
            <a:pPr marL="990575" lvl="1" indent="-380990">
              <a:lnSpc>
                <a:spcPct val="150000"/>
              </a:lnSpc>
              <a:buFont typeface="Arial" panose="020B0604020202020204" pitchFamily="34" charset="0"/>
              <a:buChar char="•"/>
            </a:pPr>
            <a:r>
              <a:rPr lang="en-US" sz="2400" dirty="0">
                <a:solidFill>
                  <a:schemeClr val="tx2"/>
                </a:solidFill>
              </a:rPr>
              <a:t>$</a:t>
            </a:r>
            <a:r>
              <a:rPr lang="en-US" sz="2400" dirty="0" err="1">
                <a:solidFill>
                  <a:schemeClr val="tx2"/>
                </a:solidFill>
              </a:rPr>
              <a:t>env:SystemDrive</a:t>
            </a:r>
            <a:r>
              <a:rPr lang="en-US" sz="2400" dirty="0">
                <a:solidFill>
                  <a:schemeClr val="tx2"/>
                </a:solidFill>
              </a:rPr>
              <a:t>\Program Files\</a:t>
            </a:r>
            <a:r>
              <a:rPr lang="en-US" sz="2400" dirty="0" err="1">
                <a:solidFill>
                  <a:schemeClr val="tx2"/>
                </a:solidFill>
              </a:rPr>
              <a:t>WindowsPowerShell</a:t>
            </a:r>
            <a:r>
              <a:rPr lang="en-US" sz="2400" dirty="0">
                <a:solidFill>
                  <a:schemeClr val="tx2"/>
                </a:solidFill>
              </a:rPr>
              <a:t>\Modules</a:t>
            </a:r>
          </a:p>
        </p:txBody>
      </p:sp>
    </p:spTree>
    <p:extLst>
      <p:ext uri="{BB962C8B-B14F-4D97-AF65-F5344CB8AC3E}">
        <p14:creationId xmlns:p14="http://schemas.microsoft.com/office/powerpoint/2010/main" val="4077357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4040094" y="3160083"/>
            <a:ext cx="3538071" cy="584775"/>
          </a:xfrm>
          <a:prstGeom prst="rect">
            <a:avLst/>
          </a:prstGeom>
        </p:spPr>
        <p:txBody>
          <a:bodyPr wrap="square">
            <a:spAutoFit/>
          </a:bodyPr>
          <a:lstStyle/>
          <a:p>
            <a:pPr algn="ctr"/>
            <a:r>
              <a:rPr lang="en-US" sz="3200" dirty="0">
                <a:solidFill>
                  <a:schemeClr val="tx2"/>
                </a:solidFill>
              </a:rPr>
              <a:t>dbatools.io/offline</a:t>
            </a:r>
          </a:p>
        </p:txBody>
      </p:sp>
    </p:spTree>
    <p:extLst>
      <p:ext uri="{BB962C8B-B14F-4D97-AF65-F5344CB8AC3E}">
        <p14:creationId xmlns:p14="http://schemas.microsoft.com/office/powerpoint/2010/main" val="108595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92667" y="1251513"/>
            <a:ext cx="11324584" cy="5102064"/>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2524302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9757</Words>
  <Application>Microsoft Office PowerPoint</Application>
  <PresentationFormat>Widescreen</PresentationFormat>
  <Paragraphs>1257</Paragraphs>
  <Slides>155</Slides>
  <Notes>133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155</vt:i4>
      </vt:variant>
    </vt:vector>
  </HeadingPairs>
  <TitlesOfParts>
    <vt:vector size="169" baseType="lpstr">
      <vt:lpstr>AppleStorm</vt:lpstr>
      <vt:lpstr>-apple-system</vt:lpstr>
      <vt:lpstr>Arial</vt:lpstr>
      <vt:lpstr>Bahnschrift Light Condensed</vt:lpstr>
      <vt:lpstr>Bahnschrift SemiBold</vt:lpstr>
      <vt:lpstr>Calibri</vt:lpstr>
      <vt:lpstr>Calibri Light</vt:lpstr>
      <vt:lpstr>Consolas</vt:lpstr>
      <vt:lpstr>Open Sans</vt:lpstr>
      <vt:lpstr>Segoe UI</vt:lpstr>
      <vt:lpstr>Segoe UI Light</vt:lpstr>
      <vt:lpstr>Segoe UI Semibold</vt:lpstr>
      <vt:lpstr>Segoe UI Semilight</vt:lpstr>
      <vt:lpstr>Office Theme</vt:lpstr>
      <vt:lpstr>PowerPoint Presentation</vt:lpstr>
      <vt:lpstr>PowerPoint Presentation</vt:lpstr>
      <vt:lpstr>Rob Sewell</vt:lpstr>
      <vt:lpstr>What are we going to talk about?</vt:lpstr>
      <vt:lpstr>PowerPoint Presentation</vt:lpstr>
      <vt:lpstr>Problems we’re aiming to solve</vt:lpstr>
      <vt:lpstr>SQL PowerShell History</vt:lpstr>
      <vt:lpstr>Condensed SQL PowerShell history</vt:lpstr>
      <vt:lpstr>Condensed SQL PowerShell History</vt:lpstr>
      <vt:lpstr>Condensed SQL PowerShell history</vt:lpstr>
      <vt:lpstr>PowerShell Syntax</vt:lpstr>
      <vt:lpstr>Querying</vt:lpstr>
      <vt:lpstr>Aliases</vt:lpstr>
      <vt:lpstr>Powers you already know</vt:lpstr>
      <vt:lpstr>Select-Object</vt:lpstr>
      <vt:lpstr>Select-Object</vt:lpstr>
      <vt:lpstr>Select-Object</vt:lpstr>
      <vt:lpstr>Select-Object -ExpandProperty</vt:lpstr>
      <vt:lpstr>Calculated properties</vt:lpstr>
      <vt:lpstr>Piping -or looping</vt:lpstr>
      <vt:lpstr>Pipe rules</vt:lpstr>
      <vt:lpstr>Get-Member introspection</vt:lpstr>
      <vt:lpstr>Where-Object</vt:lpstr>
      <vt:lpstr>PowerShell operators</vt:lpstr>
      <vt:lpstr>Group-Object</vt:lpstr>
      <vt:lpstr>Sort-Object</vt:lpstr>
      <vt:lpstr>Finish line: console behaviors</vt:lpstr>
      <vt:lpstr>Console behaviors</vt:lpstr>
      <vt:lpstr>Forcing output</vt:lpstr>
      <vt:lpstr>Bonus: SQL Variables in PowerShell</vt:lpstr>
      <vt:lpstr>PowerShell vs. T-SQL</vt:lpstr>
      <vt:lpstr>When to use PowerShell </vt:lpstr>
      <vt:lpstr>PowerShell ❤️ SQL Server</vt:lpstr>
      <vt:lpstr>PowerShell ❤️ Windows</vt:lpstr>
      <vt:lpstr>PowerShell ❤️ the Filesystem</vt:lpstr>
      <vt:lpstr>PowerShell ❤️ regex</vt:lpstr>
      <vt:lpstr>PowerPoint Presentation</vt:lpstr>
      <vt:lpstr>What is dbatools? </vt:lpstr>
      <vt:lpstr>What is dbatools? – basically </vt:lpstr>
      <vt:lpstr>What is dbatools? – actually</vt:lpstr>
      <vt:lpstr>What is dbatools? – well basically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PowerShell Remoting</vt:lpstr>
      <vt:lpstr>PowerShell Remoting (WS-Management) </vt:lpstr>
      <vt:lpstr>PowerShell Security In-Depth</vt:lpstr>
      <vt:lpstr>PowerShell Remoting</vt:lpstr>
      <vt:lpstr>PowerShell Remoting</vt:lpstr>
      <vt:lpstr>Remoting Setup</vt:lpstr>
      <vt:lpstr>PowerShell Remoting</vt:lpstr>
      <vt:lpstr>PowerShell Remoting (WS-Management) </vt:lpstr>
      <vt:lpstr>PowerShell Security In-Depth</vt:lpstr>
      <vt:lpstr>PowerShell Remoting</vt:lpstr>
      <vt:lpstr>PowerShell Remoting</vt:lpstr>
      <vt:lpstr>Remoting Setup</vt:lpstr>
      <vt:lpstr>PowerShell Security</vt:lpstr>
      <vt:lpstr>PowerShell Security</vt:lpstr>
      <vt:lpstr>FUD in the Media</vt:lpstr>
      <vt:lpstr>FUD in the Media</vt:lpstr>
      <vt:lpstr>Context</vt:lpstr>
      <vt:lpstr>Logging</vt:lpstr>
      <vt:lpstr>PowerShell Security In-Depth</vt:lpstr>
      <vt:lpstr>      SQL Server </vt:lpstr>
      <vt:lpstr>TODAY’s TO DO LIST</vt:lpstr>
      <vt:lpstr>PowerPoint Presentation</vt:lpstr>
      <vt:lpstr>What about</vt:lpstr>
      <vt:lpstr> </vt:lpstr>
      <vt:lpstr> </vt:lpstr>
      <vt:lpstr>PowerPoint Presentation</vt:lpstr>
      <vt:lpstr>Should Operators </vt:lpstr>
      <vt:lpstr>So what can you validate ? </vt:lpstr>
      <vt:lpstr>PowerPoint Presentation</vt:lpstr>
      <vt:lpstr> </vt:lpstr>
      <vt:lpstr>Hey Beardy!</vt:lpstr>
      <vt:lpstr>PowerPoint Presentation</vt:lpstr>
      <vt:lpstr>PowerPoint Presentation</vt:lpstr>
      <vt:lpstr>Lunch</vt:lpstr>
      <vt:lpstr>Enjoyed Lunch?</vt:lpstr>
      <vt:lpstr>dbatools</vt:lpstr>
      <vt:lpstr>dbatools</vt:lpstr>
      <vt:lpstr>Basically..</vt:lpstr>
      <vt:lpstr>Support</vt:lpstr>
      <vt:lpstr>System Requirements</vt:lpstr>
      <vt:lpstr>Install is easy</vt:lpstr>
      <vt:lpstr>Need an offline install?</vt:lpstr>
      <vt:lpstr>Need an offline install?</vt:lpstr>
      <vt:lpstr>Now, to Import</vt:lpstr>
      <vt:lpstr>    dbatools is digitally signed </vt:lpstr>
      <vt:lpstr>Set-ExecutionPolicy</vt:lpstr>
      <vt:lpstr>For more information</vt:lpstr>
      <vt:lpstr>How to Get-Help</vt:lpstr>
      <vt:lpstr>dbatools vs SqlServer</vt:lpstr>
      <vt:lpstr>PowerShell Remoting</vt:lpstr>
      <vt:lpstr>PowerShell Remoting (WS-Management) </vt:lpstr>
      <vt:lpstr>PowerShell Security In-Depth</vt:lpstr>
      <vt:lpstr>PowerShell Remoting</vt:lpstr>
      <vt:lpstr>PowerShell Remoting</vt:lpstr>
      <vt:lpstr>Remoting Setup</vt:lpstr>
      <vt:lpstr>PowerShell Security</vt:lpstr>
      <vt:lpstr>PowerShell Security</vt:lpstr>
      <vt:lpstr>FUD in the Media</vt:lpstr>
      <vt:lpstr>FUD in the Media</vt:lpstr>
      <vt:lpstr>Context</vt:lpstr>
      <vt:lpstr>Logging</vt:lpstr>
      <vt:lpstr>PowerShell Security In-Depth</vt:lpstr>
      <vt:lpstr>      SQL Server </vt:lpstr>
      <vt:lpstr>TODAY’s TO DO LIST</vt:lpstr>
      <vt:lpstr>PowerPoint Presentation</vt:lpstr>
      <vt:lpstr>What about</vt:lpstr>
      <vt:lpstr> </vt:lpstr>
      <vt:lpstr> </vt:lpstr>
      <vt:lpstr>PowerPoint Presentation</vt:lpstr>
      <vt:lpstr>Should Operators </vt:lpstr>
      <vt:lpstr>So what can you validate ? </vt:lpstr>
      <vt:lpstr>PowerPoint Presentation</vt:lpstr>
      <vt:lpstr> </vt:lpstr>
      <vt:lpstr>Hey Beardy!</vt:lpstr>
      <vt:lpstr>PowerPoint Presentation</vt:lpstr>
      <vt:lpstr>PowerPoint Presentation</vt:lpstr>
      <vt:lpstr>Lunch</vt:lpstr>
      <vt:lpstr>Enjoyed Lunch?</vt:lpstr>
      <vt:lpstr>dbatools</vt:lpstr>
      <vt:lpstr>dbatools</vt:lpstr>
      <vt:lpstr>Basically..</vt:lpstr>
      <vt:lpstr>Support</vt:lpstr>
      <vt:lpstr>System Requirements</vt:lpstr>
      <vt:lpstr>Install is easy</vt:lpstr>
      <vt:lpstr>Need an offline install?</vt:lpstr>
      <vt:lpstr>Need an offline install?</vt:lpstr>
      <vt:lpstr>Now, to Import</vt:lpstr>
      <vt:lpstr>    dbatools is digitally signed </vt:lpstr>
      <vt:lpstr>Set-ExecutionPolicy</vt:lpstr>
      <vt:lpstr>For more information</vt:lpstr>
      <vt:lpstr>How to Get-Help</vt:lpstr>
      <vt:lpstr>dbatools vs SqlServer</vt:lpstr>
      <vt:lpstr>demo time!</vt:lpstr>
      <vt:lpstr>docker lab!</vt:lpstr>
      <vt:lpstr>PowerShell &amp; SQL Agent</vt:lpstr>
      <vt:lpstr>PowerShell &amp; the SQL Server Agent</vt:lpstr>
      <vt:lpstr>PowerShell &amp; the SQL Server Agent</vt:lpstr>
      <vt:lpstr>PowerShell &amp; the SQL Server Agent </vt:lpstr>
      <vt:lpstr>Ensure failed jobs fail</vt:lpstr>
      <vt:lpstr>PowerShell &amp; the SQL Server Agent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Sewell</dc:creator>
  <cp:lastModifiedBy>Rob Sewell</cp:lastModifiedBy>
  <cp:revision>1</cp:revision>
  <dcterms:created xsi:type="dcterms:W3CDTF">2020-12-07T06:32:44Z</dcterms:created>
  <dcterms:modified xsi:type="dcterms:W3CDTF">2020-12-07T06:44:40Z</dcterms:modified>
</cp:coreProperties>
</file>